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12"/>
  </p:notesMasterIdLst>
  <p:sldIdLst>
    <p:sldId id="380" r:id="rId5"/>
    <p:sldId id="381" r:id="rId6"/>
    <p:sldId id="386" r:id="rId7"/>
    <p:sldId id="383" r:id="rId8"/>
    <p:sldId id="382" r:id="rId9"/>
    <p:sldId id="384" r:id="rId10"/>
    <p:sldId id="385"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FIRST" id="{62268FDD-AE08-415C-AA53-A6F526B150DF}">
          <p14:sldIdLst/>
        </p14:section>
        <p14:section name="Presentation" id="{C1025B7F-A7BA-4FCF-9071-D80D370D1345}">
          <p14:sldIdLst>
            <p14:sldId id="380"/>
            <p14:sldId id="381"/>
            <p14:sldId id="386"/>
            <p14:sldId id="383"/>
            <p14:sldId id="382"/>
            <p14:sldId id="384"/>
            <p14:sldId id="38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848BA-3EC6-1897-2E2C-0CC92DC750B3}" v="620" dt="2022-08-03T06:11:04.125"/>
    <p1510:client id="{25C64B6C-62FD-C6DB-92F9-E4EEC2BEEAC0}" v="125" dt="2022-08-09T22:40:02.097"/>
    <p1510:client id="{49CC2FF1-09D8-EE15-D57F-F7A71A49D7E3}" v="102" dt="2022-08-05T20:57:36.809"/>
    <p1510:client id="{4CFCC1DD-B45C-CED0-2B1D-600A5C2B47B6}" v="35" dt="2022-08-04T23:37:33.476"/>
    <p1510:client id="{577D9C6E-9424-6815-ACED-09907B0982BA}" v="2" dt="2022-08-10T23:51:17.107"/>
    <p1510:client id="{5EEE4F4C-B8C6-CCA2-651F-D006FEA89879}" v="1035" dt="2022-08-04T23:15:53.513"/>
    <p1510:client id="{614A2D3E-6221-27AF-A317-993871CE3947}" v="5" dt="2022-08-05T01:50:12.597"/>
    <p1510:client id="{6164075A-469C-8CD1-9969-7E8FBEB3E876}" v="346" dt="2022-08-03T00:36:21.009"/>
    <p1510:client id="{7C62AE45-3591-33ED-9457-438B66410330}" v="177" dt="2022-08-09T17:56:03.898"/>
    <p1510:client id="{814B0132-292F-7A64-B072-227268F70C15}" v="3271" dt="2022-08-03T00:15:03.932"/>
    <p1510:client id="{9A269137-4942-749D-0BF5-8B2DD9F85E0D}" v="1" dt="2022-08-10T16:45:00.692"/>
    <p1510:client id="{B7A2079A-0A07-F8D1-F112-0ED691DFFC5A}" v="19" dt="2022-08-10T19:49:31.845"/>
    <p1510:client id="{D01903AF-9A04-B48F-73EC-08726E9170E2}" v="69" dt="2022-08-03T17:01:19.800"/>
    <p1510:client id="{D684EC97-61B1-5285-230A-00F5C783ABF6}" v="147" dt="2022-08-09T23:17:55.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43082"/>
  </p:normalViewPr>
  <p:slideViewPr>
    <p:cSldViewPr snapToGrid="0">
      <p:cViewPr varScale="1">
        <p:scale>
          <a:sx n="74" d="100"/>
          <a:sy n="74" d="100"/>
        </p:scale>
        <p:origin x="2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A28E1-01AE-4D03-B015-FA5E8E87C3CE}" type="datetimeFigureOut">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7EBEE-CC08-48B9-A6E4-29B357E474AF}" type="slidenum">
              <a:t>‹#›</a:t>
            </a:fld>
            <a:endParaRPr lang="en-US"/>
          </a:p>
        </p:txBody>
      </p:sp>
    </p:spTree>
    <p:extLst>
      <p:ext uri="{BB962C8B-B14F-4D97-AF65-F5344CB8AC3E}">
        <p14:creationId xmlns:p14="http://schemas.microsoft.com/office/powerpoint/2010/main" val="412708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name's Christian Robles. </a:t>
            </a:r>
          </a:p>
          <a:p>
            <a:endParaRPr lang="en-US" dirty="0"/>
          </a:p>
          <a:p>
            <a:r>
              <a:rPr lang="en-US" dirty="0"/>
              <a:t>I'm a Master's student at the University of Southern California studying Computer Science and Computer Graphics.</a:t>
            </a:r>
            <a:endParaRPr lang="en-US" dirty="0">
              <a:ea typeface="Calibri"/>
              <a:cs typeface="Calibri"/>
            </a:endParaRPr>
          </a:p>
          <a:p>
            <a:r>
              <a:rPr lang="en-US" dirty="0"/>
              <a:t> </a:t>
            </a:r>
            <a:endParaRPr lang="en-US" dirty="0">
              <a:ea typeface="Calibri"/>
              <a:cs typeface="Calibri"/>
            </a:endParaRPr>
          </a:p>
          <a:p>
            <a:r>
              <a:rPr lang="en-US" dirty="0"/>
              <a:t>This summer I worked with the Autodesk Graphics Platform team.</a:t>
            </a:r>
          </a:p>
          <a:p>
            <a:endParaRPr lang="en-US" dirty="0"/>
          </a:p>
          <a:p>
            <a:r>
              <a:rPr lang="en-US" dirty="0"/>
              <a:t>Today I'm going to talk</a:t>
            </a:r>
            <a:r>
              <a:rPr lang="en-US" dirty="0">
                <a:cs typeface="Calibri"/>
              </a:rPr>
              <a:t> </a:t>
            </a:r>
            <a:r>
              <a:rPr lang="en-US" dirty="0"/>
              <a:t>about supporting Standard Surface to </a:t>
            </a:r>
            <a:r>
              <a:rPr lang="en-US" dirty="0" err="1"/>
              <a:t>glTF</a:t>
            </a:r>
            <a:r>
              <a:rPr lang="en-US" dirty="0"/>
              <a:t> Export in </a:t>
            </a:r>
            <a:r>
              <a:rPr lang="en-US" dirty="0" err="1"/>
              <a:t>MaterialX</a:t>
            </a:r>
            <a:r>
              <a:rPr lang="en-US" dirty="0"/>
              <a:t>.</a:t>
            </a:r>
          </a:p>
          <a:p>
            <a:endParaRPr lang="en-US" dirty="0">
              <a:ea typeface="Calibri"/>
              <a:cs typeface="Calibri"/>
            </a:endParaRPr>
          </a:p>
          <a:p>
            <a:r>
              <a:rPr lang="en-US" dirty="0">
                <a:ea typeface="Calibri"/>
                <a:cs typeface="Calibri"/>
              </a:rPr>
              <a:t>In this presentation I'll discuss what each of these pieces are, the gaps we identified for this project, and how we solved those problems.</a:t>
            </a:r>
          </a:p>
        </p:txBody>
      </p:sp>
      <p:sp>
        <p:nvSpPr>
          <p:cNvPr id="4" name="Slide Number Placeholder 3"/>
          <p:cNvSpPr>
            <a:spLocks noGrp="1"/>
          </p:cNvSpPr>
          <p:nvPr>
            <p:ph type="sldNum" sz="quarter" idx="5"/>
          </p:nvPr>
        </p:nvSpPr>
        <p:spPr/>
        <p:txBody>
          <a:bodyPr/>
          <a:lstStyle/>
          <a:p>
            <a:fld id="{3CD7EBEE-CC08-48B9-A6E4-29B357E474AF}" type="slidenum">
              <a:rPr lang="en-US"/>
              <a:t>1</a:t>
            </a:fld>
            <a:endParaRPr lang="en-US"/>
          </a:p>
        </p:txBody>
      </p:sp>
    </p:spTree>
    <p:extLst>
      <p:ext uri="{BB962C8B-B14F-4D97-AF65-F5344CB8AC3E}">
        <p14:creationId xmlns:p14="http://schemas.microsoft.com/office/powerpoint/2010/main" val="429738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key standards in this project:</a:t>
            </a:r>
          </a:p>
          <a:p>
            <a:r>
              <a:rPr lang="en-US" dirty="0"/>
              <a:t>Autodesk Standard Surface,</a:t>
            </a:r>
            <a:endParaRPr lang="en-US" dirty="0">
              <a:ea typeface="Calibri" panose="020F0502020204030204"/>
              <a:cs typeface="Calibri" panose="020F0502020204030204"/>
            </a:endParaRPr>
          </a:p>
          <a:p>
            <a:r>
              <a:rPr lang="en-US" dirty="0"/>
              <a:t>Academy Software Foundation's </a:t>
            </a:r>
            <a:r>
              <a:rPr lang="en-US" dirty="0" err="1"/>
              <a:t>MaterialX</a:t>
            </a:r>
            <a:r>
              <a:rPr lang="en-US" dirty="0"/>
              <a:t>,</a:t>
            </a:r>
            <a:endParaRPr lang="en-US" dirty="0">
              <a:ea typeface="Calibri" panose="020F0502020204030204"/>
              <a:cs typeface="Calibri" panose="020F0502020204030204"/>
            </a:endParaRPr>
          </a:p>
          <a:p>
            <a:r>
              <a:rPr lang="en-US" dirty="0"/>
              <a:t>and the Khronos Group's </a:t>
            </a:r>
            <a:r>
              <a:rPr lang="en-US" dirty="0" err="1"/>
              <a:t>glTF</a:t>
            </a:r>
            <a:r>
              <a:rPr lang="en-US" dirty="0"/>
              <a:t>.</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a:t>Standard Surface and </a:t>
            </a:r>
            <a:r>
              <a:rPr lang="en-US" dirty="0" err="1"/>
              <a:t>glTF</a:t>
            </a:r>
            <a:r>
              <a:rPr lang="en-US" dirty="0"/>
              <a:t> are Material Models - they define how a material looks.</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err="1"/>
              <a:t>MaterialX</a:t>
            </a:r>
            <a:r>
              <a:rPr lang="en-US" dirty="0"/>
              <a:t> is an open standard for material encoding.</a:t>
            </a:r>
          </a:p>
          <a:p>
            <a:r>
              <a:rPr lang="en-US" dirty="0"/>
              <a:t>This means that it encodes material</a:t>
            </a:r>
            <a:r>
              <a:rPr lang="en-US" dirty="0">
                <a:cs typeface="Calibri" panose="020F0502020204030204"/>
              </a:rPr>
              <a:t> </a:t>
            </a:r>
            <a:r>
              <a:rPr lang="en-US" dirty="0"/>
              <a:t>models like Standard Surface and </a:t>
            </a:r>
            <a:r>
              <a:rPr lang="en-US" dirty="0" err="1"/>
              <a:t>glTF</a:t>
            </a:r>
            <a:r>
              <a:rPr lang="en-US" dirty="0"/>
              <a:t> in a way that makes it easy to edit and transmit them.</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a:t>One of my teammates has a pancake analogy; Standard Surface and </a:t>
            </a:r>
            <a:r>
              <a:rPr lang="en-US" dirty="0" err="1"/>
              <a:t>glTF</a:t>
            </a:r>
            <a:r>
              <a:rPr lang="en-US" dirty="0"/>
              <a:t> are like two different</a:t>
            </a:r>
            <a:r>
              <a:rPr lang="en-US" dirty="0">
                <a:cs typeface="Calibri" panose="020F0502020204030204"/>
              </a:rPr>
              <a:t> </a:t>
            </a:r>
            <a:r>
              <a:rPr lang="en-US" dirty="0"/>
              <a:t>recipes for pancakes, and </a:t>
            </a:r>
            <a:r>
              <a:rPr lang="en-US" dirty="0" err="1"/>
              <a:t>MaterialX</a:t>
            </a:r>
            <a:r>
              <a:rPr lang="en-US" dirty="0"/>
              <a:t> is a cookbook; they might each disagree about what ingredients make a pancake, but </a:t>
            </a:r>
            <a:r>
              <a:rPr lang="en-US" dirty="0" err="1"/>
              <a:t>MaterialX</a:t>
            </a:r>
            <a:r>
              <a:rPr lang="en-US" dirty="0"/>
              <a:t> will still store them. </a:t>
            </a:r>
            <a:r>
              <a:rPr lang="en-US" dirty="0" err="1"/>
              <a:t>MaterialX</a:t>
            </a:r>
            <a:r>
              <a:rPr lang="en-US" dirty="0"/>
              <a:t> won’t make you pancakes, but it will give you the instructions you need to make </a:t>
            </a:r>
            <a:r>
              <a:rPr lang="en-US"/>
              <a:t>them yourself.</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a:t>Each of these components are positioned to become standard tools in their use-cases, but</a:t>
            </a:r>
            <a:r>
              <a:rPr lang="en-US" dirty="0">
                <a:cs typeface="Calibri" panose="020F0502020204030204"/>
              </a:rPr>
              <a:t> </a:t>
            </a:r>
            <a:r>
              <a:rPr lang="en-US" dirty="0"/>
              <a:t>interoperability is difficult.</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a:t>So, if we can improve interoperability, we enable collaboration in the open standards community and prove support for each of these platforms.</a:t>
            </a:r>
            <a:endParaRPr lang="en-US" dirty="0">
              <a:ea typeface="Calibri" panose="020F0502020204030204"/>
              <a:cs typeface="Calibri" panose="020F0502020204030204"/>
            </a:endParaRPr>
          </a:p>
          <a:p>
            <a:r>
              <a:rPr lang="en-US" dirty="0"/>
              <a:t> </a:t>
            </a:r>
            <a:endParaRPr lang="en-US" dirty="0">
              <a:ea typeface="Calibri" panose="020F0502020204030204"/>
              <a:cs typeface="Calibri" panose="020F0502020204030204"/>
            </a:endParaRPr>
          </a:p>
          <a:p>
            <a:r>
              <a:rPr lang="en-US" dirty="0"/>
              <a:t>So the goal of our work is to support a workflow to translate materials from Standard Surface to</a:t>
            </a:r>
            <a:r>
              <a:rPr lang="en-US" dirty="0">
                <a:cs typeface="Calibri" panose="020F0502020204030204"/>
              </a:rPr>
              <a:t> </a:t>
            </a:r>
            <a:r>
              <a:rPr lang="en-US" dirty="0" err="1"/>
              <a:t>glTF</a:t>
            </a:r>
            <a:r>
              <a:rPr lang="en-US" dirty="0"/>
              <a:t> using </a:t>
            </a:r>
            <a:r>
              <a:rPr lang="en-US" dirty="0" err="1"/>
              <a:t>MaterialX</a:t>
            </a:r>
            <a:r>
              <a:rPr lang="en-US" dirty="0"/>
              <a:t>.</a:t>
            </a:r>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CD7EBEE-CC08-48B9-A6E4-29B357E474AF}" type="slidenum">
              <a:t>3</a:t>
            </a:fld>
            <a:endParaRPr lang="en-US"/>
          </a:p>
        </p:txBody>
      </p:sp>
    </p:spTree>
    <p:extLst>
      <p:ext uri="{BB962C8B-B14F-4D97-AF65-F5344CB8AC3E}">
        <p14:creationId xmlns:p14="http://schemas.microsoft.com/office/powerpoint/2010/main" val="409936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stakeholders for this work are the owners of each standard.</a:t>
            </a:r>
          </a:p>
          <a:p>
            <a:r>
              <a:rPr lang="en-US" dirty="0"/>
              <a:t> </a:t>
            </a:r>
            <a:endParaRPr lang="en-US" dirty="0">
              <a:cs typeface="Calibri" panose="020F0502020204030204"/>
            </a:endParaRPr>
          </a:p>
          <a:p>
            <a:r>
              <a:rPr lang="en-US" dirty="0"/>
              <a:t>For Autodesk, this work creates an opportunity to de-couple export from internal components and into the open source community.</a:t>
            </a:r>
            <a:endParaRPr lang="en-US" dirty="0">
              <a:cs typeface="Calibri" panose="020F0502020204030204"/>
            </a:endParaRPr>
          </a:p>
          <a:p>
            <a:r>
              <a:rPr lang="en-US" dirty="0"/>
              <a:t> </a:t>
            </a:r>
            <a:endParaRPr lang="en-US" dirty="0">
              <a:cs typeface="Calibri" panose="020F0502020204030204"/>
            </a:endParaRPr>
          </a:p>
          <a:p>
            <a:r>
              <a:rPr lang="en-US" dirty="0"/>
              <a:t>Additionally, it streamlines export for our customers.</a:t>
            </a:r>
            <a:endParaRPr lang="en-US" dirty="0">
              <a:cs typeface="Calibri" panose="020F0502020204030204"/>
            </a:endParaRPr>
          </a:p>
          <a:p>
            <a:r>
              <a:rPr lang="en-US" dirty="0"/>
              <a:t>  </a:t>
            </a:r>
            <a:endParaRPr lang="en-US" dirty="0">
              <a:cs typeface="Calibri" panose="020F0502020204030204"/>
            </a:endParaRPr>
          </a:p>
          <a:p>
            <a:r>
              <a:rPr lang="en-US" dirty="0"/>
              <a:t>For the Academy Software Foundation, our work can provide a production use-case for</a:t>
            </a:r>
            <a:r>
              <a:rPr lang="en-US" dirty="0">
                <a:cs typeface="Calibri" panose="020F0502020204030204"/>
              </a:rPr>
              <a:t> </a:t>
            </a:r>
            <a:r>
              <a:rPr lang="en-US" dirty="0" err="1"/>
              <a:t>MaterialX</a:t>
            </a:r>
            <a:r>
              <a:rPr lang="en-US" dirty="0"/>
              <a:t> and foster broader interoperability in the material standard ecosystem.</a:t>
            </a:r>
          </a:p>
          <a:p>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for the </a:t>
            </a:r>
            <a:r>
              <a:rPr lang="en-US" dirty="0" err="1"/>
              <a:t>Khronos</a:t>
            </a:r>
            <a:r>
              <a:rPr lang="en-US" dirty="0"/>
              <a:t> Group, </a:t>
            </a:r>
            <a:r>
              <a:rPr lang="en-US" dirty="0" err="1"/>
              <a:t>glTF</a:t>
            </a:r>
            <a:r>
              <a:rPr lang="en-US" dirty="0"/>
              <a:t> export improves </a:t>
            </a:r>
            <a:r>
              <a:rPr lang="en-US" dirty="0" err="1"/>
              <a:t>glTF's</a:t>
            </a:r>
            <a:r>
              <a:rPr lang="en-US" dirty="0"/>
              <a:t> visibility as a first-class content delivery</a:t>
            </a:r>
            <a:r>
              <a:rPr lang="en-US" dirty="0">
                <a:cs typeface="Calibri" panose="020F0502020204030204"/>
              </a:rPr>
              <a:t> </a:t>
            </a:r>
            <a:r>
              <a:rPr lang="en-US" dirty="0"/>
              <a:t>format.</a:t>
            </a:r>
            <a:endParaRPr lang="en-US" dirty="0">
              <a:cs typeface="Calibri" panose="020F0502020204030204"/>
            </a:endParaRPr>
          </a:p>
          <a:p>
            <a:endParaRPr lang="en-US" dirty="0">
              <a:cs typeface="Calibri" panose="020F0502020204030204"/>
            </a:endParaRPr>
          </a:p>
          <a:p>
            <a:r>
              <a:rPr lang="en-US" dirty="0"/>
              <a:t>For all of these stakeholders, an export workflow strengthens support for each framework as</a:t>
            </a:r>
            <a:r>
              <a:rPr lang="en-US" dirty="0">
                <a:cs typeface="Calibri" panose="020F0502020204030204"/>
              </a:rPr>
              <a:t> </a:t>
            </a:r>
            <a:r>
              <a:rPr lang="en-US" dirty="0"/>
              <a:t>a standard format in its use-case across the open materials community.</a:t>
            </a:r>
            <a:endParaRPr lang="en-US" dirty="0">
              <a:cs typeface="Calibri"/>
            </a:endParaRPr>
          </a:p>
        </p:txBody>
      </p:sp>
      <p:sp>
        <p:nvSpPr>
          <p:cNvPr id="4" name="Slide Number Placeholder 3"/>
          <p:cNvSpPr>
            <a:spLocks noGrp="1"/>
          </p:cNvSpPr>
          <p:nvPr>
            <p:ph type="sldNum" sz="quarter" idx="5"/>
          </p:nvPr>
        </p:nvSpPr>
        <p:spPr/>
        <p:txBody>
          <a:bodyPr/>
          <a:lstStyle/>
          <a:p>
            <a:fld id="{3CD7EBEE-CC08-48B9-A6E4-29B357E474AF}" type="slidenum">
              <a:t>4</a:t>
            </a:fld>
            <a:endParaRPr lang="en-US"/>
          </a:p>
        </p:txBody>
      </p:sp>
    </p:spTree>
    <p:extLst>
      <p:ext uri="{BB962C8B-B14F-4D97-AF65-F5344CB8AC3E}">
        <p14:creationId xmlns:p14="http://schemas.microsoft.com/office/powerpoint/2010/main" val="3477995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solve this problem, I created two pipelines.</a:t>
            </a:r>
            <a:endParaRPr lang="en-US" dirty="0"/>
          </a:p>
          <a:p>
            <a:endParaRPr lang="en-US" dirty="0">
              <a:cs typeface="Calibri" panose="020F0502020204030204"/>
            </a:endParaRPr>
          </a:p>
          <a:p>
            <a:r>
              <a:rPr lang="en-US" dirty="0">
                <a:cs typeface="Calibri" panose="020F0502020204030204"/>
              </a:rPr>
              <a:t>First is the translation pipeline.</a:t>
            </a:r>
          </a:p>
          <a:p>
            <a:r>
              <a:rPr lang="en-US" dirty="0">
                <a:cs typeface="Calibri" panose="020F0502020204030204"/>
              </a:rPr>
              <a:t>The translation pipeline is the data layer that converts Standard Surface materials to </a:t>
            </a:r>
            <a:r>
              <a:rPr lang="en-US" dirty="0" err="1">
                <a:cs typeface="Calibri" panose="020F0502020204030204"/>
              </a:rPr>
              <a:t>glTF</a:t>
            </a:r>
            <a:r>
              <a:rPr lang="en-US" dirty="0">
                <a:cs typeface="Calibri" panose="020F0502020204030204"/>
              </a:rPr>
              <a:t>.</a:t>
            </a:r>
          </a:p>
          <a:p>
            <a:r>
              <a:rPr lang="en-US" dirty="0">
                <a:cs typeface="Calibri" panose="020F0502020204030204"/>
              </a:rPr>
              <a:t>It relies on translation and export.</a:t>
            </a:r>
            <a:endParaRPr lang="en-US" dirty="0"/>
          </a:p>
          <a:p>
            <a:r>
              <a:rPr lang="en-US" dirty="0">
                <a:cs typeface="Calibri" panose="020F0502020204030204"/>
              </a:rPr>
              <a:t>I implemented Translation as a </a:t>
            </a:r>
            <a:r>
              <a:rPr lang="en-US" dirty="0" err="1">
                <a:cs typeface="Calibri" panose="020F0502020204030204"/>
              </a:rPr>
              <a:t>MaterialX</a:t>
            </a:r>
            <a:r>
              <a:rPr lang="en-US" dirty="0">
                <a:cs typeface="Calibri" panose="020F0502020204030204"/>
              </a:rPr>
              <a:t> </a:t>
            </a:r>
            <a:r>
              <a:rPr lang="en-US" dirty="0" err="1">
                <a:cs typeface="Calibri" panose="020F0502020204030204"/>
              </a:rPr>
              <a:t>nodegraph</a:t>
            </a:r>
            <a:r>
              <a:rPr lang="en-US" dirty="0">
                <a:cs typeface="Calibri" panose="020F0502020204030204"/>
              </a:rPr>
              <a:t> that takes a Standard Surface document and maps it to a </a:t>
            </a:r>
            <a:r>
              <a:rPr lang="en-US" dirty="0" err="1">
                <a:cs typeface="Calibri" panose="020F0502020204030204"/>
              </a:rPr>
              <a:t>glTF</a:t>
            </a:r>
            <a:r>
              <a:rPr lang="en-US" dirty="0">
                <a:cs typeface="Calibri" panose="020F0502020204030204"/>
              </a:rPr>
              <a:t> PBR document.</a:t>
            </a:r>
          </a:p>
          <a:p>
            <a:r>
              <a:rPr lang="en-US" dirty="0">
                <a:cs typeface="Calibri" panose="020F0502020204030204"/>
              </a:rPr>
              <a:t>I've also implemented Export as a </a:t>
            </a:r>
            <a:r>
              <a:rPr lang="en-US" dirty="0" err="1">
                <a:cs typeface="Calibri" panose="020F0502020204030204"/>
              </a:rPr>
              <a:t>MaterialX</a:t>
            </a:r>
            <a:r>
              <a:rPr lang="en-US" dirty="0">
                <a:cs typeface="Calibri" panose="020F0502020204030204"/>
              </a:rPr>
              <a:t> library that takes our translated </a:t>
            </a:r>
            <a:r>
              <a:rPr lang="en-US" dirty="0" err="1">
                <a:cs typeface="Calibri" panose="020F0502020204030204"/>
              </a:rPr>
              <a:t>glTF</a:t>
            </a:r>
            <a:r>
              <a:rPr lang="en-US" dirty="0">
                <a:cs typeface="Calibri" panose="020F0502020204030204"/>
              </a:rPr>
              <a:t> document and converts it to native </a:t>
            </a:r>
            <a:r>
              <a:rPr lang="en-US" dirty="0" err="1">
                <a:cs typeface="Calibri" panose="020F0502020204030204"/>
              </a:rPr>
              <a:t>glTF</a:t>
            </a:r>
            <a:r>
              <a:rPr lang="en-US" dirty="0">
                <a:cs typeface="Calibri" panose="020F0502020204030204"/>
              </a:rPr>
              <a:t> standard JSON.</a:t>
            </a:r>
          </a:p>
          <a:p>
            <a:r>
              <a:rPr lang="en-US" dirty="0"/>
              <a:t> </a:t>
            </a:r>
            <a:endParaRPr lang="en-US" dirty="0">
              <a:cs typeface="Calibri"/>
            </a:endParaRPr>
          </a:p>
          <a:p>
            <a:r>
              <a:rPr lang="en-US" dirty="0"/>
              <a:t>The second pipeline is the render pipeline.</a:t>
            </a:r>
            <a:endParaRPr lang="en-US" dirty="0">
              <a:cs typeface="Calibri"/>
            </a:endParaRPr>
          </a:p>
          <a:p>
            <a:r>
              <a:rPr lang="en-US" dirty="0"/>
              <a:t>The render pipeline consumes our batches of translated materials and renders them</a:t>
            </a:r>
            <a:r>
              <a:rPr lang="en-US" dirty="0">
                <a:cs typeface="Calibri"/>
              </a:rPr>
              <a:t> </a:t>
            </a:r>
            <a:r>
              <a:rPr lang="en-US" dirty="0"/>
              <a:t>using Autodesk Arnold and Dassault's </a:t>
            </a:r>
            <a:r>
              <a:rPr lang="en-US" dirty="0" err="1"/>
              <a:t>dspbr</a:t>
            </a:r>
            <a:r>
              <a:rPr lang="en-US" dirty="0"/>
              <a:t> path tracer.</a:t>
            </a:r>
            <a:endParaRPr lang="en-US" dirty="0">
              <a:cs typeface="Calibri"/>
            </a:endParaRPr>
          </a:p>
          <a:p>
            <a:r>
              <a:rPr lang="en-US" dirty="0"/>
              <a:t> </a:t>
            </a:r>
            <a:endParaRPr lang="en-US" dirty="0">
              <a:cs typeface="Calibri"/>
            </a:endParaRPr>
          </a:p>
          <a:p>
            <a:r>
              <a:rPr lang="en-US" dirty="0"/>
              <a:t>Below, you can see some reference renders from our pipelines; left and center rendered in Arnold,</a:t>
            </a:r>
            <a:endParaRPr lang="en-US" dirty="0">
              <a:cs typeface="Calibri"/>
            </a:endParaRPr>
          </a:p>
          <a:p>
            <a:r>
              <a:rPr lang="en-US" dirty="0">
                <a:cs typeface="Calibri"/>
              </a:rPr>
              <a:t>and Right is rendered with Dassault's path tracer</a:t>
            </a:r>
            <a:endParaRPr lang="en-US" dirty="0">
              <a:ea typeface="Calibri"/>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3CD7EBEE-CC08-48B9-A6E4-29B357E474AF}" type="slidenum">
              <a:rPr lang="en-US"/>
              <a:t>5</a:t>
            </a:fld>
            <a:endParaRPr lang="en-US"/>
          </a:p>
        </p:txBody>
      </p:sp>
    </p:spTree>
    <p:extLst>
      <p:ext uri="{BB962C8B-B14F-4D97-AF65-F5344CB8AC3E}">
        <p14:creationId xmlns:p14="http://schemas.microsoft.com/office/powerpoint/2010/main" val="153704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for some results!</a:t>
            </a:r>
            <a:endParaRPr lang="en-US" dirty="0"/>
          </a:p>
          <a:p>
            <a:endParaRPr lang="en-US" dirty="0"/>
          </a:p>
          <a:p>
            <a:r>
              <a:rPr lang="en-US" dirty="0"/>
              <a:t>Our translation </a:t>
            </a:r>
            <a:r>
              <a:rPr lang="en-US" dirty="0" err="1"/>
              <a:t>nodegraph</a:t>
            </a:r>
            <a:r>
              <a:rPr lang="en-US" dirty="0"/>
              <a:t> covers the core features of </a:t>
            </a:r>
            <a:r>
              <a:rPr lang="en-US" dirty="0" err="1"/>
              <a:t>gltf</a:t>
            </a:r>
            <a:r>
              <a:rPr lang="en-US" dirty="0"/>
              <a:t> </a:t>
            </a:r>
            <a:r>
              <a:rPr lang="en-US" dirty="0" err="1"/>
              <a:t>pbr</a:t>
            </a:r>
            <a:r>
              <a:rPr lang="en-US" dirty="0"/>
              <a:t>, with further support enabled by</a:t>
            </a:r>
          </a:p>
          <a:p>
            <a:r>
              <a:rPr lang="en-US" dirty="0"/>
              <a:t>ongoing ratifications within the standards community.</a:t>
            </a:r>
            <a:endParaRPr lang="en-US" dirty="0">
              <a:cs typeface="Calibri"/>
            </a:endParaRPr>
          </a:p>
          <a:p>
            <a:r>
              <a:rPr lang="en-US" dirty="0"/>
              <a:t> </a:t>
            </a:r>
            <a:endParaRPr lang="en-US" dirty="0">
              <a:cs typeface="Calibri"/>
            </a:endParaRPr>
          </a:p>
          <a:p>
            <a:r>
              <a:rPr lang="en-US" dirty="0"/>
              <a:t>Our test pipeline translates and renders images for a test set of over 300 materials from AMD's</a:t>
            </a:r>
            <a:r>
              <a:rPr lang="en-US" dirty="0">
                <a:cs typeface="Calibri"/>
              </a:rPr>
              <a:t> </a:t>
            </a:r>
            <a:r>
              <a:rPr lang="en-US" dirty="0"/>
              <a:t>GPUOPEN material set.</a:t>
            </a:r>
            <a:endParaRPr lang="en-US" dirty="0">
              <a:cs typeface="Calibri"/>
            </a:endParaRPr>
          </a:p>
          <a:p>
            <a:r>
              <a:rPr lang="en-US" dirty="0"/>
              <a:t> </a:t>
            </a:r>
            <a:endParaRPr lang="en-US" dirty="0">
              <a:cs typeface="Calibri"/>
            </a:endParaRPr>
          </a:p>
          <a:p>
            <a:r>
              <a:rPr lang="en-US" dirty="0"/>
              <a:t>This work was presented by Bernard Kwok at ASWF's Open Source Days, an annual conference covering</a:t>
            </a:r>
            <a:r>
              <a:rPr lang="en-US" dirty="0">
                <a:cs typeface="Calibri"/>
              </a:rPr>
              <a:t> </a:t>
            </a:r>
            <a:r>
              <a:rPr lang="en-US" dirty="0"/>
              <a:t>current work across the open source landscape.</a:t>
            </a:r>
            <a:endParaRPr lang="en-US" dirty="0">
              <a:cs typeface="Calibri"/>
            </a:endParaRPr>
          </a:p>
          <a:p>
            <a:r>
              <a:rPr lang="en-US" dirty="0"/>
              <a:t> </a:t>
            </a:r>
            <a:endParaRPr lang="en-US" dirty="0">
              <a:cs typeface="Calibri"/>
            </a:endParaRPr>
          </a:p>
          <a:p>
            <a:r>
              <a:rPr lang="en-US" dirty="0"/>
              <a:t>Our pipeline assets are reusable for other material translations.</a:t>
            </a:r>
          </a:p>
          <a:p>
            <a:endParaRPr lang="en-US" dirty="0"/>
          </a:p>
          <a:p>
            <a:r>
              <a:rPr lang="en-US" dirty="0"/>
              <a:t>We have a roadmap for internal and open source contribution of our work.</a:t>
            </a:r>
            <a:endParaRPr lang="en-US" dirty="0">
              <a:ea typeface="Calibri" panose="020F0502020204030204"/>
              <a:cs typeface="Calibri"/>
            </a:endParaRPr>
          </a:p>
        </p:txBody>
      </p:sp>
      <p:sp>
        <p:nvSpPr>
          <p:cNvPr id="4" name="Slide Number Placeholder 3"/>
          <p:cNvSpPr>
            <a:spLocks noGrp="1"/>
          </p:cNvSpPr>
          <p:nvPr>
            <p:ph type="sldNum" sz="quarter" idx="5"/>
          </p:nvPr>
        </p:nvSpPr>
        <p:spPr/>
        <p:txBody>
          <a:bodyPr/>
          <a:lstStyle/>
          <a:p>
            <a:fld id="{3CD7EBEE-CC08-48B9-A6E4-29B357E474AF}" type="slidenum">
              <a:rPr lang="en-US"/>
              <a:t>6</a:t>
            </a:fld>
            <a:endParaRPr lang="en-US"/>
          </a:p>
        </p:txBody>
      </p:sp>
    </p:spTree>
    <p:extLst>
      <p:ext uri="{BB962C8B-B14F-4D97-AF65-F5344CB8AC3E}">
        <p14:creationId xmlns:p14="http://schemas.microsoft.com/office/powerpoint/2010/main" val="25879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impact of this project was the sheer scale of the work - I got deep hands on experience</a:t>
            </a:r>
          </a:p>
          <a:p>
            <a:r>
              <a:rPr lang="en-US" dirty="0"/>
              <a:t>with a large chunk state-of-the-art technology in this problem space</a:t>
            </a:r>
            <a:endParaRPr lang="en-US" dirty="0">
              <a:ea typeface="Calibri"/>
              <a:cs typeface="Calibri"/>
            </a:endParaRPr>
          </a:p>
          <a:p>
            <a:r>
              <a:rPr lang="en-US" dirty="0"/>
              <a:t> </a:t>
            </a:r>
            <a:endParaRPr lang="en-US" dirty="0">
              <a:cs typeface="Calibri"/>
            </a:endParaRPr>
          </a:p>
          <a:p>
            <a:r>
              <a:rPr lang="en-US" dirty="0"/>
              <a:t>I got face-time with key figures in the open standards community and got to engage with the Academy Software Foundation.</a:t>
            </a:r>
            <a:endParaRPr lang="en-US" dirty="0">
              <a:ea typeface="Calibri"/>
              <a:cs typeface="Calibri"/>
            </a:endParaRPr>
          </a:p>
          <a:p>
            <a:r>
              <a:rPr lang="en-US" dirty="0"/>
              <a:t> </a:t>
            </a:r>
            <a:endParaRPr lang="en-US" dirty="0">
              <a:cs typeface="Calibri"/>
            </a:endParaRPr>
          </a:p>
          <a:p>
            <a:r>
              <a:rPr lang="en-US" dirty="0"/>
              <a:t>The work was very hands-on - each project had to be forked and edited for our use case – the only think that worked out of the box was Arnold.</a:t>
            </a:r>
            <a:endParaRPr lang="en-US" dirty="0">
              <a:ea typeface="Calibri"/>
              <a:cs typeface="Calibri"/>
            </a:endParaRPr>
          </a:p>
          <a:p>
            <a:r>
              <a:rPr lang="en-US" dirty="0"/>
              <a:t> </a:t>
            </a:r>
            <a:endParaRPr lang="en-US" dirty="0">
              <a:cs typeface="Calibri"/>
            </a:endParaRPr>
          </a:p>
          <a:p>
            <a:r>
              <a:rPr lang="en-US" dirty="0"/>
              <a:t>Finally, I think it's a rare opportunity to contribute to work that has a path to production, so I think</a:t>
            </a:r>
            <a:r>
              <a:rPr lang="en-US" dirty="0">
                <a:cs typeface="Calibri"/>
              </a:rPr>
              <a:t> </a:t>
            </a:r>
            <a:r>
              <a:rPr lang="en-US" dirty="0"/>
              <a:t>it's really to have done this for an intern project.</a:t>
            </a:r>
            <a:endParaRPr lang="en-US" dirty="0">
              <a:ea typeface="Calibri"/>
              <a:cs typeface="Calibri"/>
            </a:endParaRPr>
          </a:p>
          <a:p>
            <a:r>
              <a:rPr lang="en-US" dirty="0"/>
              <a:t> </a:t>
            </a:r>
            <a:endParaRPr lang="en-US" dirty="0">
              <a:cs typeface="Calibri"/>
            </a:endParaRPr>
          </a:p>
          <a:p>
            <a:r>
              <a:rPr lang="en-US" dirty="0"/>
              <a:t>That's all from me, I'd like to give special thanks to my Manager Sankar and especially my mentor Nic, they were a</a:t>
            </a:r>
            <a:endParaRPr lang="en-US" dirty="0">
              <a:ea typeface="Calibri"/>
              <a:cs typeface="Calibri"/>
            </a:endParaRPr>
          </a:p>
          <a:p>
            <a:r>
              <a:rPr lang="en-US" dirty="0"/>
              <a:t>huge help this summer and I truly couldn't have done any of this without them. Thank you, and thank you all for taking the time to hear my presentation.</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3CD7EBEE-CC08-48B9-A6E4-29B357E474AF}" type="slidenum">
              <a:rPr lang="en-US"/>
              <a:t>7</a:t>
            </a:fld>
            <a:endParaRPr lang="en-US"/>
          </a:p>
        </p:txBody>
      </p:sp>
    </p:spTree>
    <p:extLst>
      <p:ext uri="{BB962C8B-B14F-4D97-AF65-F5344CB8AC3E}">
        <p14:creationId xmlns:p14="http://schemas.microsoft.com/office/powerpoint/2010/main" val="536015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0F4208-462B-4E4E-B151-F264970D043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71"/>
          <a:stretch/>
        </p:blipFill>
        <p:spPr>
          <a:xfrm rot="5400000">
            <a:off x="4017735" y="17237"/>
            <a:ext cx="5143500" cy="510902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6713" y="371385"/>
            <a:ext cx="1491112" cy="152887"/>
          </a:xfrm>
          <a:prstGeom prst="rect">
            <a:avLst/>
          </a:prstGeom>
        </p:spPr>
      </p:pic>
      <p:sp>
        <p:nvSpPr>
          <p:cNvPr id="3" name="Subtitle 2"/>
          <p:cNvSpPr>
            <a:spLocks noGrp="1"/>
          </p:cNvSpPr>
          <p:nvPr>
            <p:ph type="subTitle" idx="1" hasCustomPrompt="1"/>
          </p:nvPr>
        </p:nvSpPr>
        <p:spPr>
          <a:xfrm>
            <a:off x="366712" y="2982693"/>
            <a:ext cx="5514975" cy="249299"/>
          </a:xfrm>
        </p:spPr>
        <p:txBody>
          <a:bodyPr>
            <a:spAutoFit/>
          </a:bodyPr>
          <a:lstStyle>
            <a:lvl1pPr marL="0" indent="0" algn="l">
              <a:lnSpc>
                <a:spcPct val="90000"/>
              </a:lnSpc>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 </a:t>
            </a:r>
            <a:fld id="{A7A55D6C-1CDB-4CD7-AAA2-9D100ECD57F0}"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sp>
        <p:nvSpPr>
          <p:cNvPr id="4" name="Title 3">
            <a:extLst>
              <a:ext uri="{FF2B5EF4-FFF2-40B4-BE49-F238E27FC236}">
                <a16:creationId xmlns:a16="http://schemas.microsoft.com/office/drawing/2014/main" id="{FDF33CCA-8B87-47DC-8089-42B74D56A63F}"/>
              </a:ext>
            </a:extLst>
          </p:cNvPr>
          <p:cNvSpPr>
            <a:spLocks noGrp="1"/>
          </p:cNvSpPr>
          <p:nvPr>
            <p:ph type="title" hasCustomPrompt="1"/>
          </p:nvPr>
        </p:nvSpPr>
        <p:spPr>
          <a:xfrm>
            <a:off x="368490" y="1183487"/>
            <a:ext cx="6237287" cy="1677382"/>
          </a:xfrm>
        </p:spPr>
        <p:txBody>
          <a:bodyPr anchor="b"/>
          <a:lstStyle>
            <a:lvl1pPr>
              <a:defRPr sz="4000"/>
            </a:lvl1pPr>
          </a:lstStyle>
          <a:p>
            <a:r>
              <a:rPr lang="en-US"/>
              <a:t>Presentation title </a:t>
            </a:r>
            <a:br>
              <a:rPr lang="en-US"/>
            </a:br>
            <a:r>
              <a:rPr lang="en-US"/>
              <a:t>extends to two </a:t>
            </a:r>
            <a:br>
              <a:rPr lang="en-US"/>
            </a:br>
            <a:r>
              <a:rPr lang="en-US"/>
              <a:t>or more lines</a:t>
            </a:r>
          </a:p>
        </p:txBody>
      </p:sp>
    </p:spTree>
    <p:extLst>
      <p:ext uri="{BB962C8B-B14F-4D97-AF65-F5344CB8AC3E}">
        <p14:creationId xmlns:p14="http://schemas.microsoft.com/office/powerpoint/2010/main" val="61534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8" name="Picture Placeholder 3">
            <a:extLst>
              <a:ext uri="{FF2B5EF4-FFF2-40B4-BE49-F238E27FC236}">
                <a16:creationId xmlns:a16="http://schemas.microsoft.com/office/drawing/2014/main" id="{E5AD3FD9-5B0C-46BE-A071-C012F798CB75}"/>
              </a:ext>
              <a:ext uri="{C183D7F6-B498-43B3-948B-1728B52AA6E4}">
                <adec:decorative xmlns:adec="http://schemas.microsoft.com/office/drawing/2017/decorative" val="1"/>
              </a:ext>
            </a:extLst>
          </p:cNvPr>
          <p:cNvSpPr>
            <a:spLocks noGrp="1"/>
          </p:cNvSpPr>
          <p:nvPr>
            <p:ph type="pic" sz="quarter" idx="11"/>
          </p:nvPr>
        </p:nvSpPr>
        <p:spPr>
          <a:xfrm>
            <a:off x="4705352" y="1198644"/>
            <a:ext cx="4070349" cy="3579096"/>
          </a:xfrm>
          <a:solidFill>
            <a:schemeClr val="bg1">
              <a:lumMod val="85000"/>
            </a:schemeClr>
          </a:solidFill>
        </p:spPr>
        <p:txBody>
          <a:bodyPr anchor="ctr"/>
          <a:lstStyle>
            <a:lvl1pPr marL="0" indent="0" algn="ctr">
              <a:buNone/>
              <a:defRPr/>
            </a:lvl1pPr>
          </a:lstStyle>
          <a:p>
            <a:r>
              <a:rPr lang="en-US"/>
              <a:t>Click icon to add picture</a:t>
            </a:r>
          </a:p>
        </p:txBody>
      </p:sp>
      <p:sp>
        <p:nvSpPr>
          <p:cNvPr id="9" name="Source Placeholder 4">
            <a:extLst>
              <a:ext uri="{FF2B5EF4-FFF2-40B4-BE49-F238E27FC236}">
                <a16:creationId xmlns:a16="http://schemas.microsoft.com/office/drawing/2014/main" id="{03FF4FC4-D5A3-4522-B317-5ACF8C2D3396}"/>
              </a:ext>
              <a:ext uri="{C183D7F6-B498-43B3-948B-1728B52AA6E4}">
                <adec:decorative xmlns:adec="http://schemas.microsoft.com/office/drawing/2017/decorative" val="1"/>
              </a:ext>
            </a:extLst>
          </p:cNvPr>
          <p:cNvSpPr>
            <a:spLocks noGrp="1"/>
          </p:cNvSpPr>
          <p:nvPr>
            <p:ph type="body" sz="quarter" idx="12" hasCustomPrompt="1"/>
          </p:nvPr>
        </p:nvSpPr>
        <p:spPr>
          <a:xfrm>
            <a:off x="4703763" y="4593074"/>
            <a:ext cx="4071938" cy="184666"/>
          </a:xfrm>
        </p:spPr>
        <p:txBody>
          <a:bodyPr wrap="square" lIns="73152" tIns="45720" rIns="73152" bIns="45720" anchor="b">
            <a:spAutoFit/>
          </a:bodyPr>
          <a:lstStyle>
            <a:lvl1pPr marL="0" indent="0">
              <a:buNone/>
              <a:defRPr sz="600">
                <a:solidFill>
                  <a:schemeClr val="bg1"/>
                </a:solidFill>
              </a:defRPr>
            </a:lvl1pPr>
            <a:lvl5pPr>
              <a:defRPr/>
            </a:lvl5pPr>
          </a:lstStyle>
          <a:p>
            <a:pPr lvl="0"/>
            <a:r>
              <a:rPr lang="en-US"/>
              <a:t>Image credit </a:t>
            </a:r>
          </a:p>
        </p:txBody>
      </p:sp>
      <p:sp>
        <p:nvSpPr>
          <p:cNvPr id="3" name="Title 2">
            <a:extLst>
              <a:ext uri="{FF2B5EF4-FFF2-40B4-BE49-F238E27FC236}">
                <a16:creationId xmlns:a16="http://schemas.microsoft.com/office/drawing/2014/main" id="{10A08727-C71E-42EA-9BA8-41D00FAA115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2733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68490"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8490"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8490"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184150" y="4857750"/>
            <a:ext cx="5697538" cy="152400"/>
          </a:xfrm>
        </p:spPr>
        <p:txBody>
          <a:bodyPr/>
          <a:lstStyle>
            <a:lvl1pPr algn="r">
              <a:defRPr/>
            </a:lvl1p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6157913" y="0"/>
            <a:ext cx="2986087" cy="5143500"/>
          </a:xfrm>
          <a:solidFill>
            <a:schemeClr val="bg2"/>
          </a:solidFill>
        </p:spPr>
        <p:txBody>
          <a:bodyPr anchor="ctr"/>
          <a:lstStyle>
            <a:lvl1pPr marL="0" indent="0" algn="ctr">
              <a:buNone/>
              <a:defRPr/>
            </a:lvl1pPr>
          </a:lstStyle>
          <a:p>
            <a:r>
              <a:rPr lang="en-US"/>
              <a:t>Click icon to add picture</a:t>
            </a:r>
          </a:p>
        </p:txBody>
      </p:sp>
      <p:sp>
        <p:nvSpPr>
          <p:cNvPr id="14" name="Source Placeholder 4">
            <a:extLst>
              <a:ext uri="{FF2B5EF4-FFF2-40B4-BE49-F238E27FC236}">
                <a16:creationId xmlns:a16="http://schemas.microsoft.com/office/drawing/2014/main" id="{B254615C-9E8E-41CB-A701-F4F8C722A3BD}"/>
              </a:ext>
              <a:ext uri="{C183D7F6-B498-43B3-948B-1728B52AA6E4}">
                <adec:decorative xmlns:adec="http://schemas.microsoft.com/office/drawing/2017/decorative" val="1"/>
              </a:ext>
            </a:extLst>
          </p:cNvPr>
          <p:cNvSpPr>
            <a:spLocks noGrp="1"/>
          </p:cNvSpPr>
          <p:nvPr>
            <p:ph type="body" sz="quarter" idx="12" hasCustomPrompt="1"/>
          </p:nvPr>
        </p:nvSpPr>
        <p:spPr>
          <a:xfrm>
            <a:off x="6342062" y="4917817"/>
            <a:ext cx="2617787" cy="92333"/>
          </a:xfrm>
        </p:spPr>
        <p:txBody>
          <a:bodyPr wrap="square" lIns="0" tIns="0" rIns="0" bIns="0" anchor="b">
            <a:spAutoFit/>
          </a:bodyPr>
          <a:lstStyle>
            <a:lvl1pPr marL="0" indent="0" algn="l">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3072086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367602" y="365760"/>
            <a:ext cx="4072636" cy="398571"/>
          </a:xfrm>
        </p:spPr>
        <p:txBody>
          <a:bodyPr/>
          <a:lstStyle>
            <a:lvl1pPr>
              <a:defRPr b="1" i="0">
                <a:latin typeface="+mj-lt"/>
              </a:defRPr>
            </a:lvl1pPr>
          </a:lstStyle>
          <a:p>
            <a:r>
              <a:rPr lang="en-US"/>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67602"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67602" y="1188720"/>
            <a:ext cx="4072636"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366713" y="4857750"/>
            <a:ext cx="4071937"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4703763" y="0"/>
            <a:ext cx="4438650"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4887120"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955701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p:nvPr>
        </p:nvSpPr>
        <p:spPr>
          <a:xfrm>
            <a:off x="3263201" y="365760"/>
            <a:ext cx="5513198" cy="398571"/>
          </a:xfrm>
        </p:spPr>
        <p:txBody>
          <a:bodyPr/>
          <a:lstStyle>
            <a:lvl1pPr>
              <a:defRPr b="1" i="0">
                <a:latin typeface="+mj-lt"/>
              </a:defRPr>
            </a:lvl1pPr>
          </a:lstStyle>
          <a:p>
            <a:r>
              <a:rPr lang="en-US"/>
              <a:t>Click to edit Master title style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3263201" y="779463"/>
            <a:ext cx="5513198"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3263201" y="1188720"/>
            <a:ext cx="5513198"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2986087"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617AD190-312C-45D8-834D-5D18559F69F3}"/>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2613818"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87698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9524391-095F-4CD4-BE48-73B0890652AF}"/>
              </a:ext>
            </a:extLst>
          </p:cNvPr>
          <p:cNvSpPr>
            <a:spLocks noGrp="1"/>
          </p:cNvSpPr>
          <p:nvPr>
            <p:ph type="title" hasCustomPrompt="1"/>
          </p:nvPr>
        </p:nvSpPr>
        <p:spPr>
          <a:xfrm>
            <a:off x="4703763" y="365760"/>
            <a:ext cx="4072636" cy="398571"/>
          </a:xfrm>
        </p:spPr>
        <p:txBody>
          <a:bodyPr/>
          <a:lstStyle>
            <a:lvl1pPr>
              <a:defRPr b="1" i="0">
                <a:latin typeface="Artifakt LegendOfc" panose="020B0504020101020102" pitchFamily="34" charset="77"/>
              </a:defRPr>
            </a:lvl1pPr>
          </a:lstStyle>
          <a:p>
            <a:r>
              <a:rPr lang="en-US"/>
              <a:t>Click to edit title</a:t>
            </a:r>
          </a:p>
        </p:txBody>
      </p:sp>
      <p:sp>
        <p:nvSpPr>
          <p:cNvPr id="10" name="Subtitle 2">
            <a:extLst>
              <a:ext uri="{FF2B5EF4-FFF2-40B4-BE49-F238E27FC236}">
                <a16:creationId xmlns:a16="http://schemas.microsoft.com/office/drawing/2014/main" id="{2894BEB0-D61D-4A64-9596-8FB93E85A09C}"/>
              </a:ext>
            </a:extLst>
          </p:cNvPr>
          <p:cNvSpPr>
            <a:spLocks noGrp="1"/>
          </p:cNvSpPr>
          <p:nvPr>
            <p:ph type="body" sz="quarter" idx="13" hasCustomPrompt="1"/>
          </p:nvPr>
        </p:nvSpPr>
        <p:spPr>
          <a:xfrm>
            <a:off x="4703763" y="779463"/>
            <a:ext cx="4072636" cy="246221"/>
          </a:xfrm>
        </p:spPr>
        <p:txBody>
          <a:bodyPr wrap="square" tIns="0">
            <a:spAutoFit/>
          </a:bodyPr>
          <a:lstStyle>
            <a:lvl1pPr marL="0" indent="0">
              <a:buNone/>
              <a:defRPr sz="1600" b="1"/>
            </a:lvl1pPr>
          </a:lstStyle>
          <a:p>
            <a:pPr lvl="0"/>
            <a:r>
              <a:rPr lang="en-US"/>
              <a:t>Subtitle if needed</a:t>
            </a:r>
          </a:p>
        </p:txBody>
      </p:sp>
      <p:sp>
        <p:nvSpPr>
          <p:cNvPr id="12" name="Content Placeholder 2">
            <a:extLst>
              <a:ext uri="{FF2B5EF4-FFF2-40B4-BE49-F238E27FC236}">
                <a16:creationId xmlns:a16="http://schemas.microsoft.com/office/drawing/2014/main" id="{D986A320-6B07-4EBA-AB8F-5A9D885F7A07}"/>
              </a:ext>
            </a:extLst>
          </p:cNvPr>
          <p:cNvSpPr>
            <a:spLocks noGrp="1"/>
          </p:cNvSpPr>
          <p:nvPr>
            <p:ph idx="1"/>
          </p:nvPr>
        </p:nvSpPr>
        <p:spPr>
          <a:xfrm>
            <a:off x="4703763" y="1188720"/>
            <a:ext cx="4072636"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42B3408E-E337-42A4-A641-A6E7D47A5093}"/>
              </a:ext>
              <a:ext uri="{C183D7F6-B498-43B3-948B-1728B52AA6E4}">
                <adec:decorative xmlns:adec="http://schemas.microsoft.com/office/drawing/2017/decorative" val="1"/>
              </a:ext>
            </a:extLst>
          </p:cNvPr>
          <p:cNvSpPr>
            <a:spLocks noGrp="1"/>
          </p:cNvSpPr>
          <p:nvPr>
            <p:ph type="ftr" sz="quarter" idx="14"/>
          </p:nvPr>
        </p:nvSpPr>
        <p:spPr>
          <a:xfrm>
            <a:off x="6343650" y="4857750"/>
            <a:ext cx="2614613" cy="152400"/>
          </a:xfrm>
        </p:spPr>
        <p:txBody>
          <a:bodyPr/>
          <a:lstStyle/>
          <a:p>
            <a:endParaRPr lang="en-US"/>
          </a:p>
        </p:txBody>
      </p:sp>
      <p:sp>
        <p:nvSpPr>
          <p:cNvPr id="8" name="Picture Placeholder 3">
            <a:extLst>
              <a:ext uri="{FF2B5EF4-FFF2-40B4-BE49-F238E27FC236}">
                <a16:creationId xmlns:a16="http://schemas.microsoft.com/office/drawing/2014/main" id="{C0214854-A06E-40D3-B4BA-EB33E4C2924C}"/>
              </a:ext>
              <a:ext uri="{C183D7F6-B498-43B3-948B-1728B52AA6E4}">
                <adec:decorative xmlns:adec="http://schemas.microsoft.com/office/drawing/2017/decorative" val="1"/>
              </a:ext>
            </a:extLst>
          </p:cNvPr>
          <p:cNvSpPr>
            <a:spLocks noGrp="1"/>
          </p:cNvSpPr>
          <p:nvPr>
            <p:ph type="pic" sz="quarter" idx="15"/>
          </p:nvPr>
        </p:nvSpPr>
        <p:spPr>
          <a:xfrm>
            <a:off x="0" y="0"/>
            <a:ext cx="4438650" cy="5143500"/>
          </a:xfrm>
          <a:solidFill>
            <a:schemeClr val="bg2"/>
          </a:solidFill>
        </p:spPr>
        <p:txBody>
          <a:bodyPr anchor="ctr"/>
          <a:lstStyle>
            <a:lvl1pPr marL="0" indent="0" algn="ctr">
              <a:buNone/>
              <a:defRPr/>
            </a:lvl1pPr>
          </a:lstStyle>
          <a:p>
            <a:r>
              <a:rPr lang="en-US"/>
              <a:t>Click icon to add picture</a:t>
            </a:r>
          </a:p>
        </p:txBody>
      </p:sp>
      <p:sp>
        <p:nvSpPr>
          <p:cNvPr id="7" name="Source Placeholder 4">
            <a:extLst>
              <a:ext uri="{FF2B5EF4-FFF2-40B4-BE49-F238E27FC236}">
                <a16:creationId xmlns:a16="http://schemas.microsoft.com/office/drawing/2014/main" id="{803CCB9C-C9A3-4C9E-920F-07EC1B812B9B}"/>
              </a:ext>
              <a:ext uri="{C183D7F6-B498-43B3-948B-1728B52AA6E4}">
                <adec:decorative xmlns:adec="http://schemas.microsoft.com/office/drawing/2017/decorative" val="1"/>
              </a:ext>
            </a:extLst>
          </p:cNvPr>
          <p:cNvSpPr>
            <a:spLocks noGrp="1"/>
          </p:cNvSpPr>
          <p:nvPr>
            <p:ph type="body" sz="quarter" idx="12" hasCustomPrompt="1"/>
          </p:nvPr>
        </p:nvSpPr>
        <p:spPr>
          <a:xfrm>
            <a:off x="183357" y="4917817"/>
            <a:ext cx="4071144" cy="92333"/>
          </a:xfrm>
        </p:spPr>
        <p:txBody>
          <a:bodyPr wrap="square" lIns="0" tIns="0" rIns="0" bIns="0" anchor="b">
            <a:spAutoFit/>
          </a:bodyPr>
          <a:lstStyle>
            <a:lvl1pPr marL="0" indent="0">
              <a:buNone/>
              <a:defRPr sz="600">
                <a:solidFill>
                  <a:schemeClr val="bg1"/>
                </a:solidFill>
              </a:defRPr>
            </a:lvl1pPr>
            <a:lvl5pPr>
              <a:defRPr/>
            </a:lvl5pPr>
          </a:lstStyle>
          <a:p>
            <a:pPr lvl="0"/>
            <a:r>
              <a:rPr lang="en-US"/>
              <a:t>Image credit </a:t>
            </a:r>
          </a:p>
        </p:txBody>
      </p:sp>
    </p:spTree>
    <p:extLst>
      <p:ext uri="{BB962C8B-B14F-4D97-AF65-F5344CB8AC3E}">
        <p14:creationId xmlns:p14="http://schemas.microsoft.com/office/powerpoint/2010/main" val="1413242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W Half">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14E864-FC08-4CE9-9CF7-93596052A70B}"/>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68490" y="365760"/>
            <a:ext cx="3835210" cy="313163"/>
          </a:xfrm>
        </p:spPr>
        <p:txBody>
          <a:bodyPr/>
          <a:lstStyle>
            <a:lvl1pPr>
              <a:defRPr sz="2200" b="1" i="0">
                <a:latin typeface="+mj-lt"/>
              </a:defRPr>
            </a:lvl1pPr>
          </a:lstStyle>
          <a:p>
            <a:r>
              <a:rPr lang="en-US"/>
              <a:t>Click to edit Master title style</a:t>
            </a:r>
          </a:p>
        </p:txBody>
      </p:sp>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383521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AB4C02E-8D38-49A2-8468-4C52ACE25582}"/>
              </a:ext>
            </a:extLst>
          </p:cNvPr>
          <p:cNvSpPr>
            <a:spLocks noGrp="1"/>
          </p:cNvSpPr>
          <p:nvPr>
            <p:ph type="body" sz="quarter" idx="12" hasCustomPrompt="1"/>
          </p:nvPr>
        </p:nvSpPr>
        <p:spPr>
          <a:xfrm>
            <a:off x="4940300" y="365760"/>
            <a:ext cx="3835400" cy="313163"/>
          </a:xfrm>
        </p:spPr>
        <p:txBody>
          <a:bodyPr vert="horz" wrap="square" lIns="0" tIns="0" rIns="0" bIns="0" rtlCol="0" anchor="t" anchorCtr="0">
            <a:spAutoFit/>
          </a:bodyPr>
          <a:lstStyle>
            <a:lvl1pPr marL="0" indent="0">
              <a:buNone/>
              <a:defRPr lang="en-US" sz="2200" b="1" i="0" dirty="0" smtClean="0">
                <a:solidFill>
                  <a:schemeClr val="bg1"/>
                </a:solidFill>
                <a:latin typeface="+mj-lt"/>
                <a:ea typeface="+mj-ea"/>
                <a:cs typeface="+mj-cs"/>
              </a:defRPr>
            </a:lvl1pPr>
            <a:lvl2pPr>
              <a:defRPr lang="en-US" sz="1800" dirty="0" smtClean="0"/>
            </a:lvl2pPr>
            <a:lvl3pPr>
              <a:defRPr lang="en-US" sz="1800" dirty="0" smtClean="0"/>
            </a:lvl3pPr>
            <a:lvl4pPr>
              <a:defRPr lang="en-US" sz="1800" dirty="0" smtClean="0"/>
            </a:lvl4pPr>
            <a:lvl5pPr>
              <a:defRPr lang="en-US" sz="1800" dirty="0"/>
            </a:lvl5pPr>
          </a:lstStyle>
          <a:p>
            <a:pPr marL="114300" lvl="0" indent="-342900">
              <a:lnSpc>
                <a:spcPct val="90000"/>
              </a:lnSpc>
              <a:spcBef>
                <a:spcPct val="0"/>
              </a:spcBef>
            </a:pPr>
            <a:r>
              <a:rPr lang="en-US"/>
              <a:t>Click to add title</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940302" y="1188720"/>
            <a:ext cx="3835398" cy="3589020"/>
          </a:xfrm>
        </p:spPr>
        <p:txBody>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a:xfrm>
            <a:off x="4703763" y="4857750"/>
            <a:ext cx="4254500" cy="152400"/>
          </a:xfrm>
        </p:spPr>
        <p:txBody>
          <a:bodyPr/>
          <a:lstStyle/>
          <a:p>
            <a:endParaRPr lang="en-US"/>
          </a:p>
        </p:txBody>
      </p:sp>
    </p:spTree>
    <p:extLst>
      <p:ext uri="{BB962C8B-B14F-4D97-AF65-F5344CB8AC3E}">
        <p14:creationId xmlns:p14="http://schemas.microsoft.com/office/powerpoint/2010/main" val="3515521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75E2212D-572D-48C4-8896-AB4425DE90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410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FBC88C4B-31DE-44A5-9F69-535D0E21C1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534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wo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57849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word Slide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solidFill>
                  <a:schemeClr val="bg1"/>
                </a:solidFill>
                <a:latin typeface="+mj-lt"/>
              </a:defRPr>
            </a:lvl1pPr>
          </a:lstStyle>
          <a:p>
            <a:r>
              <a:rPr lang="en-US"/>
              <a:t>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323183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A">
    <p:spTree>
      <p:nvGrpSpPr>
        <p:cNvPr id="1" name=""/>
        <p:cNvGrpSpPr/>
        <p:nvPr/>
      </p:nvGrpSpPr>
      <p:grpSpPr>
        <a:xfrm>
          <a:off x="0" y="0"/>
          <a:ext cx="0" cy="0"/>
          <a:chOff x="0" y="0"/>
          <a:chExt cx="0" cy="0"/>
        </a:xfrm>
      </p:grpSpPr>
      <p:pic>
        <p:nvPicPr>
          <p:cNvPr id="6" name="Picture Placeholder 6">
            <a:extLst>
              <a:ext uri="{FF2B5EF4-FFF2-40B4-BE49-F238E27FC236}">
                <a16:creationId xmlns:a16="http://schemas.microsoft.com/office/drawing/2014/main" id="{37908172-C31D-4458-B9A0-FDB3AC99AB9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00000"/>
          <a:stretch/>
        </p:blipFill>
        <p:spPr>
          <a:xfrm>
            <a:off x="0" y="0"/>
            <a:ext cx="9144000" cy="5143500"/>
          </a:xfrm>
          <a:prstGeom prst="rect">
            <a:avLst/>
          </a:prstGeom>
          <a:solidFill>
            <a:schemeClr val="bg1"/>
          </a:solidFill>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2" name="Title 1"/>
          <p:cNvSpPr>
            <a:spLocks noGrp="1"/>
          </p:cNvSpPr>
          <p:nvPr>
            <p:ph type="title"/>
          </p:nvPr>
        </p:nvSpPr>
        <p:spPr>
          <a:xfrm>
            <a:off x="3086100" y="1746504"/>
            <a:ext cx="5688100" cy="1108800"/>
          </a:xfrm>
        </p:spPr>
        <p:txBody>
          <a:bodyPr anchor="b"/>
          <a:lstStyle>
            <a:lvl1pPr>
              <a:lnSpc>
                <a:spcPct val="90000"/>
              </a:lnSpc>
              <a:defRPr sz="4000" b="1" i="0">
                <a:latin typeface="+mj-lt"/>
              </a:defRPr>
            </a:lvl1pPr>
          </a:lstStyle>
          <a:p>
            <a:r>
              <a:rPr lang="en-US"/>
              <a:t>Click to edit Master title style</a:t>
            </a:r>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97249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Keyword Slide">
    <p:spTree>
      <p:nvGrpSpPr>
        <p:cNvPr id="1" name=""/>
        <p:cNvGrpSpPr/>
        <p:nvPr/>
      </p:nvGrpSpPr>
      <p:grpSpPr>
        <a:xfrm>
          <a:off x="0" y="0"/>
          <a:ext cx="0" cy="0"/>
          <a:chOff x="0" y="0"/>
          <a:chExt cx="0" cy="0"/>
        </a:xfrm>
      </p:grpSpPr>
      <p:sp>
        <p:nvSpPr>
          <p:cNvPr id="4" name="Picture Placeholder 1">
            <a:extLst>
              <a:ext uri="{FF2B5EF4-FFF2-40B4-BE49-F238E27FC236}">
                <a16:creationId xmlns:a16="http://schemas.microsoft.com/office/drawing/2014/main" id="{60E83C5A-875F-4159-917A-339BF5530BAB}"/>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en-US"/>
              <a:t>Click icon to add picture</a:t>
            </a:r>
          </a:p>
        </p:txBody>
      </p:sp>
      <p:sp>
        <p:nvSpPr>
          <p:cNvPr id="6" name="Source Placeholder 4">
            <a:extLst>
              <a:ext uri="{FF2B5EF4-FFF2-40B4-BE49-F238E27FC236}">
                <a16:creationId xmlns:a16="http://schemas.microsoft.com/office/drawing/2014/main" id="{0DDDDE4F-B6C4-4C26-8174-4A2FA73F6525}"/>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5" name="Rectangle 4">
            <a:extLst>
              <a:ext uri="{FF2B5EF4-FFF2-40B4-BE49-F238E27FC236}">
                <a16:creationId xmlns:a16="http://schemas.microsoft.com/office/drawing/2014/main" id="{666CFDC1-F1AA-4A2E-BE26-5875041CD7E8}"/>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Image keyword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Tree>
    <p:extLst>
      <p:ext uri="{BB962C8B-B14F-4D97-AF65-F5344CB8AC3E}">
        <p14:creationId xmlns:p14="http://schemas.microsoft.com/office/powerpoint/2010/main" val="1013929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us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072DD8-2E73-424E-81C4-B08A8577731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74029D21-9EC6-4E91-B725-D201834437F1}"/>
              </a:ext>
            </a:extLst>
          </p:cNvPr>
          <p:cNvSpPr>
            <a:spLocks noGrp="1"/>
          </p:cNvSpPr>
          <p:nvPr>
            <p:ph type="title" hasCustomPrompt="1"/>
          </p:nvPr>
        </p:nvSpPr>
        <p:spPr>
          <a:xfrm>
            <a:off x="366713" y="857503"/>
            <a:ext cx="8410574" cy="3432395"/>
          </a:xfrm>
        </p:spPr>
        <p:txBody>
          <a:bodyPr anchor="ctr">
            <a:normAutofit/>
          </a:bodyPr>
          <a:lstStyle>
            <a:lvl1pPr algn="ctr">
              <a:defRPr sz="6600" b="1" i="0">
                <a:latin typeface="+mj-lt"/>
              </a:defRPr>
            </a:lvl1pPr>
          </a:lstStyle>
          <a:p>
            <a:r>
              <a:rPr lang="en-US"/>
              <a:t>Pause slide</a:t>
            </a:r>
          </a:p>
        </p:txBody>
      </p:sp>
      <p:sp>
        <p:nvSpPr>
          <p:cNvPr id="3" name="Footer Placeholder 2">
            <a:extLst>
              <a:ext uri="{FF2B5EF4-FFF2-40B4-BE49-F238E27FC236}">
                <a16:creationId xmlns:a16="http://schemas.microsoft.com/office/drawing/2014/main" id="{110A85E0-C1EB-4136-9620-760F1EBE9B39}"/>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Tree>
    <p:extLst>
      <p:ext uri="{BB962C8B-B14F-4D97-AF65-F5344CB8AC3E}">
        <p14:creationId xmlns:p14="http://schemas.microsoft.com/office/powerpoint/2010/main" val="36210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9078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3" name="Picture Placeholder 1">
            <a:extLst>
              <a:ext uri="{FF2B5EF4-FFF2-40B4-BE49-F238E27FC236}">
                <a16:creationId xmlns:a16="http://schemas.microsoft.com/office/drawing/2014/main" id="{36648DC8-183E-4874-8A70-41E0E0E3E59D}"/>
              </a:ext>
              <a:ext uri="{C183D7F6-B498-43B3-948B-1728B52AA6E4}">
                <adec:decorative xmlns:adec="http://schemas.microsoft.com/office/drawing/2017/decorative" val="1"/>
              </a:ext>
            </a:extLst>
          </p:cNvPr>
          <p:cNvSpPr>
            <a:spLocks noGrp="1"/>
          </p:cNvSpPr>
          <p:nvPr>
            <p:ph type="pic" sz="quarter" idx="11"/>
          </p:nvPr>
        </p:nvSpPr>
        <p:spPr>
          <a:xfrm>
            <a:off x="0" y="0"/>
            <a:ext cx="9144000" cy="5143500"/>
          </a:xfrm>
          <a:solidFill>
            <a:schemeClr val="bg1">
              <a:lumMod val="85000"/>
            </a:schemeClr>
          </a:solidFill>
        </p:spPr>
        <p:txBody>
          <a:bodyPr/>
          <a:lstStyle/>
          <a:p>
            <a:r>
              <a:rPr lang="en-US"/>
              <a:t>Click icon to add picture</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
        <p:nvSpPr>
          <p:cNvPr id="4" name="Source Placeholder 4">
            <a:extLst>
              <a:ext uri="{FF2B5EF4-FFF2-40B4-BE49-F238E27FC236}">
                <a16:creationId xmlns:a16="http://schemas.microsoft.com/office/drawing/2014/main" id="{49D341AB-8C4A-4996-8690-BB48FE8192F3}"/>
              </a:ext>
              <a:ext uri="{C183D7F6-B498-43B3-948B-1728B52AA6E4}">
                <adec:decorative xmlns:adec="http://schemas.microsoft.com/office/drawing/2017/decorative" val="1"/>
              </a:ext>
            </a:extLst>
          </p:cNvPr>
          <p:cNvSpPr>
            <a:spLocks noGrp="1"/>
          </p:cNvSpPr>
          <p:nvPr>
            <p:ph type="body" sz="quarter" idx="12" hasCustomPrompt="1"/>
          </p:nvPr>
        </p:nvSpPr>
        <p:spPr>
          <a:xfrm>
            <a:off x="183356" y="4917817"/>
            <a:ext cx="4255293" cy="92333"/>
          </a:xfrm>
        </p:spPr>
        <p:txBody>
          <a:bodyPr wrap="square" lIns="0" tIns="0" rIns="0" bIns="0" anchor="b">
            <a:spAutoFit/>
          </a:bodyPr>
          <a:lstStyle>
            <a:lvl1pPr marL="0" indent="0">
              <a:buNone/>
              <a:defRPr sz="600">
                <a:solidFill>
                  <a:schemeClr val="bg1">
                    <a:lumMod val="50000"/>
                  </a:schemeClr>
                </a:solidFill>
              </a:defRPr>
            </a:lvl1pPr>
            <a:lvl5pPr>
              <a:defRPr/>
            </a:lvl5pPr>
          </a:lstStyle>
          <a:p>
            <a:pPr lvl="0"/>
            <a:r>
              <a:rPr lang="en-US"/>
              <a:t>Image credit </a:t>
            </a:r>
          </a:p>
        </p:txBody>
      </p:sp>
    </p:spTree>
    <p:extLst>
      <p:ext uri="{BB962C8B-B14F-4D97-AF65-F5344CB8AC3E}">
        <p14:creationId xmlns:p14="http://schemas.microsoft.com/office/powerpoint/2010/main" val="4017943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0FA67C1-F7DE-4541-9383-BC2E44489F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19250" y="2268997"/>
            <a:ext cx="5905500" cy="605505"/>
          </a:xfrm>
          <a:prstGeom prst="rect">
            <a:avLst/>
          </a:prstGeom>
        </p:spPr>
      </p:pic>
      <p:sp>
        <p:nvSpPr>
          <p:cNvPr id="3" name="Text Placeholder 2">
            <a:extLst>
              <a:ext uri="{FF2B5EF4-FFF2-40B4-BE49-F238E27FC236}">
                <a16:creationId xmlns:a16="http://schemas.microsoft.com/office/drawing/2014/main" id="{A25A22C1-D8F5-4786-9740-69D95B250F69}"/>
              </a:ext>
            </a:extLst>
          </p:cNvPr>
          <p:cNvSpPr>
            <a:spLocks noGrp="1"/>
          </p:cNvSpPr>
          <p:nvPr>
            <p:ph type="body" sz="quarter" idx="10" hasCustomPrompt="1"/>
          </p:nvPr>
        </p:nvSpPr>
        <p:spPr>
          <a:xfrm>
            <a:off x="184150" y="4498811"/>
            <a:ext cx="8775700" cy="187325"/>
          </a:xfrm>
        </p:spPr>
        <p:txBody>
          <a:bodyPr anchor="b">
            <a:noAutofit/>
          </a:bodyPr>
          <a:lstStyle>
            <a:lvl1pPr marL="0" indent="0">
              <a:buNone/>
              <a:defRPr lang="en-US" sz="600" kern="1200" dirty="0">
                <a:solidFill>
                  <a:schemeClr val="bg1">
                    <a:lumMod val="65000"/>
                  </a:schemeClr>
                </a:solidFill>
                <a:latin typeface="+mn-lt"/>
                <a:ea typeface="+mn-ea"/>
                <a:cs typeface="+mn-cs"/>
              </a:defRPr>
            </a:lvl1pPr>
          </a:lstStyle>
          <a:p>
            <a:pPr lvl="0"/>
            <a:r>
              <a:rPr lang="en-US"/>
              <a:t>Add specific disclaimers for products/services referenced in this presentation here.</a:t>
            </a:r>
          </a:p>
        </p:txBody>
      </p:sp>
      <p:sp>
        <p:nvSpPr>
          <p:cNvPr id="4" name="TextBox 3">
            <a:extLst>
              <a:ext uri="{FF2B5EF4-FFF2-40B4-BE49-F238E27FC236}">
                <a16:creationId xmlns:a16="http://schemas.microsoft.com/office/drawing/2014/main" id="{0B92AFF1-3A65-4865-9263-DF415AAE84C6}"/>
              </a:ext>
            </a:extLst>
          </p:cNvPr>
          <p:cNvSpPr txBox="1"/>
          <p:nvPr userDrawn="1"/>
        </p:nvSpPr>
        <p:spPr>
          <a:xfrm>
            <a:off x="184150" y="4705350"/>
            <a:ext cx="87757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1">
                    <a:lumMod val="65000"/>
                  </a:schemeClr>
                </a:solidFill>
              </a:rPr>
              <a:t>© </a:t>
            </a:r>
            <a:fld id="{D7685BFE-E355-4955-A651-C86618A915FB}"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spTree>
    <p:extLst>
      <p:ext uri="{BB962C8B-B14F-4D97-AF65-F5344CB8AC3E}">
        <p14:creationId xmlns:p14="http://schemas.microsoft.com/office/powerpoint/2010/main" val="18104409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A (Dark)">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A84DFF-60D3-4CD6-9643-61DA03D85C04}"/>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rot="5400000">
            <a:off x="4017733" y="17236"/>
            <a:ext cx="5143502" cy="5109029"/>
          </a:xfrm>
          <a:prstGeom prst="rect">
            <a:avLst/>
          </a:prstGeom>
        </p:spPr>
      </p:pic>
      <p:pic>
        <p:nvPicPr>
          <p:cNvPr id="21" name="Graphic 20">
            <a:extLst>
              <a:ext uri="{FF2B5EF4-FFF2-40B4-BE49-F238E27FC236}">
                <a16:creationId xmlns:a16="http://schemas.microsoft.com/office/drawing/2014/main" id="{4FB9A8C5-61C1-4CC8-8ECC-99AB80C7715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6713" y="371385"/>
            <a:ext cx="1491112" cy="152887"/>
          </a:xfrm>
          <a:prstGeom prst="rect">
            <a:avLst/>
          </a:prstGeom>
        </p:spPr>
      </p:pic>
      <p:sp>
        <p:nvSpPr>
          <p:cNvPr id="3" name="Subtitle 2"/>
          <p:cNvSpPr>
            <a:spLocks noGrp="1"/>
          </p:cNvSpPr>
          <p:nvPr>
            <p:ph type="subTitle" idx="1" hasCustomPrompt="1"/>
          </p:nvPr>
        </p:nvSpPr>
        <p:spPr>
          <a:xfrm>
            <a:off x="366713" y="2982693"/>
            <a:ext cx="5514975" cy="249299"/>
          </a:xfrm>
        </p:spPr>
        <p:txBody>
          <a:bodyPr>
            <a:spAutoFit/>
          </a:bodyPr>
          <a:lstStyle>
            <a:lvl1pPr marL="0" indent="0" algn="l">
              <a:lnSpc>
                <a:spcPct val="90000"/>
              </a:lnSpc>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add subtitle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366712" y="4253137"/>
            <a:ext cx="3840482" cy="215444"/>
          </a:xfrm>
        </p:spPr>
        <p:txBody>
          <a:bodyPr wrap="square">
            <a:spAutoFit/>
          </a:bodyPr>
          <a:lstStyle>
            <a:lvl1pPr marL="0" indent="0">
              <a:buNone/>
              <a:defRPr sz="1400">
                <a:solidFill>
                  <a:schemeClr val="bg1"/>
                </a:solidFill>
              </a:defRPr>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366712" y="4466324"/>
            <a:ext cx="3840482" cy="169277"/>
          </a:xfrm>
        </p:spPr>
        <p:txBody>
          <a:bodyPr wrap="square">
            <a:spAutoFit/>
          </a:bodyPr>
          <a:lstStyle>
            <a:lvl1pPr marL="0" indent="0">
              <a:buNone/>
              <a:defRPr sz="1100">
                <a:solidFill>
                  <a:schemeClr val="bg1"/>
                </a:solidFill>
              </a:defRPr>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p:txBody>
          <a:body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57750"/>
            <a:ext cx="8807452"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65000"/>
                  </a:schemeClr>
                </a:solidFill>
              </a:rPr>
              <a:t>© </a:t>
            </a:r>
            <a:fld id="{0BFED481-ECBD-4516-A99F-C010FA71F182}" type="datetimeyyyy">
              <a:rPr lang="en-US" sz="600" smtClean="0">
                <a:solidFill>
                  <a:schemeClr val="bg1">
                    <a:lumMod val="65000"/>
                  </a:schemeClr>
                </a:solidFill>
              </a:rPr>
              <a:t>2022</a:t>
            </a:fld>
            <a:r>
              <a:rPr lang="en-US" sz="600">
                <a:solidFill>
                  <a:schemeClr val="bg1">
                    <a:lumMod val="65000"/>
                  </a:schemeClr>
                </a:solidFill>
              </a:rPr>
              <a:t> Autodesk. All rights reserved.</a:t>
            </a:r>
          </a:p>
        </p:txBody>
      </p:sp>
      <p:sp>
        <p:nvSpPr>
          <p:cNvPr id="11" name="Title 3">
            <a:extLst>
              <a:ext uri="{FF2B5EF4-FFF2-40B4-BE49-F238E27FC236}">
                <a16:creationId xmlns:a16="http://schemas.microsoft.com/office/drawing/2014/main" id="{64006909-5EF8-413D-A854-0D96E076FE17}"/>
              </a:ext>
            </a:extLst>
          </p:cNvPr>
          <p:cNvSpPr>
            <a:spLocks noGrp="1"/>
          </p:cNvSpPr>
          <p:nvPr>
            <p:ph type="title" hasCustomPrompt="1"/>
          </p:nvPr>
        </p:nvSpPr>
        <p:spPr>
          <a:xfrm>
            <a:off x="368490" y="1183487"/>
            <a:ext cx="6237287" cy="1677382"/>
          </a:xfrm>
        </p:spPr>
        <p:txBody>
          <a:bodyPr anchor="b"/>
          <a:lstStyle>
            <a:lvl1pPr>
              <a:defRPr sz="4000">
                <a:solidFill>
                  <a:schemeClr val="bg1"/>
                </a:solidFill>
              </a:defRPr>
            </a:lvl1pPr>
          </a:lstStyle>
          <a:p>
            <a:r>
              <a:rPr lang="en-US"/>
              <a:t>Presentation title </a:t>
            </a:r>
            <a:br>
              <a:rPr lang="en-US"/>
            </a:br>
            <a:r>
              <a:rPr lang="en-US"/>
              <a:t>extends to two </a:t>
            </a:r>
            <a:br>
              <a:rPr lang="en-US"/>
            </a:br>
            <a:r>
              <a:rPr lang="en-US"/>
              <a:t>or more lines</a:t>
            </a:r>
          </a:p>
        </p:txBody>
      </p:sp>
    </p:spTree>
    <p:extLst>
      <p:ext uri="{BB962C8B-B14F-4D97-AF65-F5344CB8AC3E}">
        <p14:creationId xmlns:p14="http://schemas.microsoft.com/office/powerpoint/2010/main" val="1037413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A (Dark)">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58BEF0-814D-4EBF-89A1-CFAF9E25508C}"/>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a:stretch/>
        </p:blipFill>
        <p:spPr>
          <a:xfrm>
            <a:off x="0" y="0"/>
            <a:ext cx="4572000" cy="5143500"/>
          </a:xfrm>
          <a:prstGeom prst="rect">
            <a:avLst/>
          </a:prstGeom>
        </p:spPr>
      </p:pic>
      <p:sp>
        <p:nvSpPr>
          <p:cNvPr id="10" name="Graphic 31">
            <a:extLst>
              <a:ext uri="{FF2B5EF4-FFF2-40B4-BE49-F238E27FC236}">
                <a16:creationId xmlns:a16="http://schemas.microsoft.com/office/drawing/2014/main" id="{774255B1-ABD6-4DEC-8067-2B176C87A5FB}"/>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chemeClr val="bg1"/>
          </a:solidFill>
          <a:ln w="841" cap="flat">
            <a:noFill/>
            <a:prstDash val="solid"/>
            <a:miter/>
          </a:ln>
        </p:spPr>
        <p:txBody>
          <a:bodyPr rtlCol="0" anchor="ctr"/>
          <a:lstStyle/>
          <a:p>
            <a:endParaRPr lang="en-US"/>
          </a:p>
        </p:txBody>
      </p:sp>
      <p:sp>
        <p:nvSpPr>
          <p:cNvPr id="2" name="Title 1"/>
          <p:cNvSpPr>
            <a:spLocks noGrp="1"/>
          </p:cNvSpPr>
          <p:nvPr>
            <p:ph type="title"/>
          </p:nvPr>
        </p:nvSpPr>
        <p:spPr>
          <a:xfrm>
            <a:off x="3086100" y="1746504"/>
            <a:ext cx="5688100" cy="1123384"/>
          </a:xfrm>
        </p:spPr>
        <p:txBody>
          <a:bodyPr anchor="b"/>
          <a:lstStyle>
            <a:lvl1pPr>
              <a:lnSpc>
                <a:spcPct val="90000"/>
              </a:lnSpc>
              <a:defRPr sz="4000" b="1" i="0">
                <a:solidFill>
                  <a:schemeClr val="bg1"/>
                </a:solidFill>
                <a:latin typeface="+mj-lt"/>
              </a:defRPr>
            </a:lvl1pPr>
          </a:lstStyle>
          <a:p>
            <a:r>
              <a:rPr lang="en-US"/>
              <a:t>Click to edit Master title style</a:t>
            </a:r>
          </a:p>
        </p:txBody>
      </p:sp>
      <p:sp>
        <p:nvSpPr>
          <p:cNvPr id="3" name="Text Placeholder 2"/>
          <p:cNvSpPr>
            <a:spLocks noGrp="1"/>
          </p:cNvSpPr>
          <p:nvPr>
            <p:ph type="body" idx="1"/>
          </p:nvPr>
        </p:nvSpPr>
        <p:spPr>
          <a:xfrm>
            <a:off x="3086100" y="2979151"/>
            <a:ext cx="5689600" cy="249299"/>
          </a:xfrm>
        </p:spPr>
        <p:txBody>
          <a:bodyPr>
            <a:spAutoFit/>
          </a:bodyPr>
          <a:lstStyle>
            <a:lvl1pPr marL="0" indent="0">
              <a:lnSpc>
                <a:spcPct val="90000"/>
              </a:lnSpc>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4308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579C492-4237-4928-8DC6-BACCE812C0D4}"/>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Picture Placeholder 8">
            <a:extLst>
              <a:ext uri="{FF2B5EF4-FFF2-40B4-BE49-F238E27FC236}">
                <a16:creationId xmlns:a16="http://schemas.microsoft.com/office/drawing/2014/main" id="{8767468D-C3AF-4D62-842C-65B92F584E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en-US"/>
              <a:t>Click icon to add picture</a:t>
            </a:r>
          </a:p>
        </p:txBody>
      </p:sp>
      <p:cxnSp>
        <p:nvCxnSpPr>
          <p:cNvPr id="12" name="Straight Connector 11">
            <a:extLst>
              <a:ext uri="{FF2B5EF4-FFF2-40B4-BE49-F238E27FC236}">
                <a16:creationId xmlns:a16="http://schemas.microsoft.com/office/drawing/2014/main" id="{AE71A526-8474-4E5D-BEB1-1C220ED5E34D}"/>
              </a:ext>
              <a:ext uri="{C183D7F6-B498-43B3-948B-1728B52AA6E4}">
                <adec:decorative xmlns:adec="http://schemas.microsoft.com/office/drawing/2017/decorative" val="1"/>
              </a:ext>
            </a:extLst>
          </p:cNvPr>
          <p:cNvCxnSpPr>
            <a:cxnSpLocks/>
          </p:cNvCxnSpPr>
          <p:nvPr userDrawn="1"/>
        </p:nvCxnSpPr>
        <p:spPr>
          <a:xfrm flipH="1">
            <a:off x="1941479" y="3680107"/>
            <a:ext cx="1317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D8830E4-3594-418C-9C27-19BFC88B548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58101" y="365125"/>
            <a:ext cx="1317600" cy="135096"/>
          </a:xfrm>
          <a:prstGeom prst="rect">
            <a:avLst/>
          </a:prstGeom>
        </p:spPr>
      </p:pic>
      <p:sp>
        <p:nvSpPr>
          <p:cNvPr id="23" name="Graphic 31">
            <a:extLst>
              <a:ext uri="{FF2B5EF4-FFF2-40B4-BE49-F238E27FC236}">
                <a16:creationId xmlns:a16="http://schemas.microsoft.com/office/drawing/2014/main" id="{0D47106D-EEFE-45DB-AC12-22D7A8D52D88}"/>
              </a:ext>
              <a:ext uri="{C183D7F6-B498-43B3-948B-1728B52AA6E4}">
                <adec:decorative xmlns:adec="http://schemas.microsoft.com/office/drawing/2017/decorative" val="1"/>
              </a:ext>
            </a:extLst>
          </p:cNvPr>
          <p:cNvSpPr/>
          <p:nvPr userDrawn="1"/>
        </p:nvSpPr>
        <p:spPr>
          <a:xfrm>
            <a:off x="366747" y="1870076"/>
            <a:ext cx="1316100" cy="900112"/>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15" name="Source Placeholder 4">
            <a:extLst>
              <a:ext uri="{FF2B5EF4-FFF2-40B4-BE49-F238E27FC236}">
                <a16:creationId xmlns:a16="http://schemas.microsoft.com/office/drawing/2014/main" id="{7174F5EA-3D27-4D2B-94E4-C87BF417CF19}"/>
              </a:ext>
              <a:ext uri="{C183D7F6-B498-43B3-948B-1728B52AA6E4}">
                <adec:decorative xmlns:adec="http://schemas.microsoft.com/office/drawing/2017/decorative" val="1"/>
              </a:ext>
            </a:extLst>
          </p:cNvPr>
          <p:cNvSpPr>
            <a:spLocks noGrp="1"/>
          </p:cNvSpPr>
          <p:nvPr>
            <p:ph type="body" sz="quarter" idx="14" hasCustomPrompt="1"/>
          </p:nvPr>
        </p:nvSpPr>
        <p:spPr>
          <a:xfrm>
            <a:off x="4572000" y="4923935"/>
            <a:ext cx="4385410" cy="92333"/>
          </a:xfrm>
        </p:spPr>
        <p:txBody>
          <a:bodyPr wrap="square" lIns="0" tIns="0" rIns="0" bIns="0" anchor="b">
            <a:spAutoFit/>
          </a:bodyPr>
          <a:lstStyle>
            <a:lvl1pPr marL="0" indent="0" algn="r">
              <a:buNone/>
              <a:defRPr sz="600">
                <a:solidFill>
                  <a:schemeClr val="bg1">
                    <a:lumMod val="50000"/>
                  </a:schemeClr>
                </a:solidFill>
              </a:defRPr>
            </a:lvl1pPr>
            <a:lvl5pPr>
              <a:defRPr/>
            </a:lvl5pPr>
          </a:lstStyle>
          <a:p>
            <a:pPr lvl="0"/>
            <a:r>
              <a:rPr lang="en-US"/>
              <a:t>Image credit </a:t>
            </a:r>
          </a:p>
        </p:txBody>
      </p:sp>
      <p:sp>
        <p:nvSpPr>
          <p:cNvPr id="3" name="Subtitle 2"/>
          <p:cNvSpPr>
            <a:spLocks noGrp="1"/>
          </p:cNvSpPr>
          <p:nvPr>
            <p:ph type="subTitle" idx="1"/>
          </p:nvPr>
        </p:nvSpPr>
        <p:spPr>
          <a:xfrm>
            <a:off x="1941479" y="2961602"/>
            <a:ext cx="6834221" cy="249299"/>
          </a:xfrm>
        </p:spPr>
        <p:txBody>
          <a:bodyPr vert="horz" wrap="square" lIns="0" tIns="0" rIns="0" bIns="0" rtlCol="0">
            <a:spAutoFit/>
          </a:bodyPr>
          <a:lstStyle>
            <a:lvl1pPr marL="0" indent="0">
              <a:buNone/>
              <a:defRPr lang="en-US" sz="1800" dirty="0"/>
            </a:lvl1pPr>
          </a:lstStyle>
          <a:p>
            <a:pPr marL="228600" marR="0" lvl="0" indent="-228600" algn="l" defTabSz="685800" rtl="0" eaLnBrk="1" fontAlgn="auto" latinLnBrk="0" hangingPunct="1">
              <a:lnSpc>
                <a:spcPct val="90000"/>
              </a:lnSpc>
              <a:spcBef>
                <a:spcPts val="2000"/>
              </a:spcBef>
              <a:spcAft>
                <a:spcPts val="0"/>
              </a:spcAft>
              <a:buClr>
                <a:schemeClr val="tx2"/>
              </a:buClr>
              <a:buSzTx/>
              <a:tabLst/>
              <a:defRPr/>
            </a:pPr>
            <a:r>
              <a:rPr lang="en-US"/>
              <a:t>Click to edit Master subtitle style</a:t>
            </a:r>
          </a:p>
        </p:txBody>
      </p:sp>
      <p:sp>
        <p:nvSpPr>
          <p:cNvPr id="6" name="Presenter Name 3">
            <a:extLst>
              <a:ext uri="{FF2B5EF4-FFF2-40B4-BE49-F238E27FC236}">
                <a16:creationId xmlns:a16="http://schemas.microsoft.com/office/drawing/2014/main" id="{C04F57AA-54B2-45D6-A733-72203FE0CF7A}"/>
              </a:ext>
            </a:extLst>
          </p:cNvPr>
          <p:cNvSpPr>
            <a:spLocks noGrp="1"/>
          </p:cNvSpPr>
          <p:nvPr>
            <p:ph type="body" sz="quarter" idx="11" hasCustomPrompt="1"/>
          </p:nvPr>
        </p:nvSpPr>
        <p:spPr>
          <a:xfrm>
            <a:off x="1941479" y="3898203"/>
            <a:ext cx="3840482" cy="215444"/>
          </a:xfrm>
        </p:spPr>
        <p:txBody>
          <a:bodyPr wrap="square">
            <a:spAutoFit/>
          </a:bodyPr>
          <a:lstStyle>
            <a:lvl1pPr marL="0" indent="0">
              <a:buNone/>
              <a:defRPr sz="1400"/>
            </a:lvl1pPr>
          </a:lstStyle>
          <a:p>
            <a:pPr lvl="0"/>
            <a:r>
              <a:rPr lang="en-US"/>
              <a:t>Presenter Name</a:t>
            </a:r>
          </a:p>
        </p:txBody>
      </p:sp>
      <p:sp>
        <p:nvSpPr>
          <p:cNvPr id="8" name="Presenter Info 4">
            <a:extLst>
              <a:ext uri="{FF2B5EF4-FFF2-40B4-BE49-F238E27FC236}">
                <a16:creationId xmlns:a16="http://schemas.microsoft.com/office/drawing/2014/main" id="{C2103BC2-100F-4A8E-85B0-54037B4529E7}"/>
              </a:ext>
            </a:extLst>
          </p:cNvPr>
          <p:cNvSpPr>
            <a:spLocks noGrp="1"/>
          </p:cNvSpPr>
          <p:nvPr>
            <p:ph type="body" sz="quarter" idx="12" hasCustomPrompt="1"/>
          </p:nvPr>
        </p:nvSpPr>
        <p:spPr>
          <a:xfrm>
            <a:off x="1941479" y="4111390"/>
            <a:ext cx="3840482" cy="169277"/>
          </a:xfrm>
        </p:spPr>
        <p:txBody>
          <a:bodyPr wrap="square">
            <a:spAutoFit/>
          </a:bodyPr>
          <a:lstStyle>
            <a:lvl1pPr marL="0" indent="0">
              <a:buNone/>
              <a:defRPr sz="1100"/>
            </a:lvl1pPr>
          </a:lstStyle>
          <a:p>
            <a:pPr lvl="0"/>
            <a:r>
              <a:rPr lang="en-US"/>
              <a:t>Presenter Title | @socialmedia</a:t>
            </a:r>
          </a:p>
        </p:txBody>
      </p:sp>
      <p:sp>
        <p:nvSpPr>
          <p:cNvPr id="7" name="Footer Placeholder 6">
            <a:extLst>
              <a:ext uri="{FF2B5EF4-FFF2-40B4-BE49-F238E27FC236}">
                <a16:creationId xmlns:a16="http://schemas.microsoft.com/office/drawing/2014/main" id="{379A5025-10DD-4BE9-B14B-87885CBC5125}"/>
              </a:ext>
              <a:ext uri="{C183D7F6-B498-43B3-948B-1728B52AA6E4}">
                <adec:decorative xmlns:adec="http://schemas.microsoft.com/office/drawing/2017/decorative" val="0"/>
              </a:ext>
            </a:extLst>
          </p:cNvPr>
          <p:cNvSpPr>
            <a:spLocks noGrp="1"/>
          </p:cNvSpPr>
          <p:nvPr>
            <p:ph type="ftr" sz="quarter" idx="10"/>
          </p:nvPr>
        </p:nvSpPr>
        <p:spPr>
          <a:xfrm>
            <a:off x="184150" y="4736637"/>
            <a:ext cx="4386263" cy="152400"/>
          </a:xfrm>
        </p:spPr>
        <p:txBody>
          <a:bodyPr/>
          <a:lstStyle>
            <a:lvl1pPr algn="l">
              <a:defRPr>
                <a:solidFill>
                  <a:schemeClr val="bg1">
                    <a:lumMod val="50000"/>
                  </a:schemeClr>
                </a:solidFill>
              </a:defRPr>
            </a:lvl1pPr>
          </a:lstStyle>
          <a:p>
            <a:endParaRPr lang="en-US"/>
          </a:p>
        </p:txBody>
      </p:sp>
      <p:sp>
        <p:nvSpPr>
          <p:cNvPr id="5" name="Copyright Line 5">
            <a:extLst>
              <a:ext uri="{FF2B5EF4-FFF2-40B4-BE49-F238E27FC236}">
                <a16:creationId xmlns:a16="http://schemas.microsoft.com/office/drawing/2014/main" id="{2B8C09F4-8C50-43A4-8553-F7D974ACBC0C}"/>
              </a:ext>
              <a:ext uri="{C183D7F6-B498-43B3-948B-1728B52AA6E4}">
                <adec:decorative xmlns:adec="http://schemas.microsoft.com/office/drawing/2017/decorative" val="0"/>
              </a:ext>
            </a:extLst>
          </p:cNvPr>
          <p:cNvSpPr txBox="1"/>
          <p:nvPr userDrawn="1"/>
        </p:nvSpPr>
        <p:spPr>
          <a:xfrm>
            <a:off x="184150" y="4863868"/>
            <a:ext cx="4386263" cy="1524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1">
                    <a:lumMod val="50000"/>
                  </a:schemeClr>
                </a:solidFill>
              </a:rPr>
              <a:t>© </a:t>
            </a:r>
            <a:fld id="{EAD5FACD-C283-4FF3-BBD1-122C8E24DE05}" type="datetimeyyyy">
              <a:rPr lang="en-US" sz="600" smtClean="0">
                <a:solidFill>
                  <a:schemeClr val="bg1">
                    <a:lumMod val="50000"/>
                  </a:schemeClr>
                </a:solidFill>
              </a:rPr>
              <a:t>2022</a:t>
            </a:fld>
            <a:r>
              <a:rPr lang="en-US" sz="600">
                <a:solidFill>
                  <a:schemeClr val="bg1">
                    <a:lumMod val="50000"/>
                  </a:schemeClr>
                </a:solidFill>
              </a:rPr>
              <a:t> Autodesk. All rights reserved.</a:t>
            </a:r>
          </a:p>
        </p:txBody>
      </p:sp>
      <p:sp>
        <p:nvSpPr>
          <p:cNvPr id="16" name="Title 1">
            <a:extLst>
              <a:ext uri="{FF2B5EF4-FFF2-40B4-BE49-F238E27FC236}">
                <a16:creationId xmlns:a16="http://schemas.microsoft.com/office/drawing/2014/main" id="{1874137C-A765-47B1-B0B1-10D06AF6D0AB}"/>
              </a:ext>
            </a:extLst>
          </p:cNvPr>
          <p:cNvSpPr>
            <a:spLocks noGrp="1"/>
          </p:cNvSpPr>
          <p:nvPr>
            <p:ph type="title" hasCustomPrompt="1"/>
          </p:nvPr>
        </p:nvSpPr>
        <p:spPr>
          <a:xfrm>
            <a:off x="1941479" y="1756442"/>
            <a:ext cx="6834220" cy="1108800"/>
          </a:xfrm>
        </p:spPr>
        <p:txBody>
          <a:bodyPr anchor="b"/>
          <a:lstStyle>
            <a:lvl1pPr>
              <a:lnSpc>
                <a:spcPct val="90000"/>
              </a:lnSpc>
              <a:defRPr sz="4000" b="1" i="0">
                <a:latin typeface="+mj-lt"/>
              </a:defRPr>
            </a:lvl1pPr>
          </a:lstStyle>
          <a:p>
            <a:r>
              <a:rPr lang="en-US"/>
              <a:t>Presentation title can extend to two lines</a:t>
            </a:r>
          </a:p>
        </p:txBody>
      </p:sp>
    </p:spTree>
    <p:extLst>
      <p:ext uri="{BB962C8B-B14F-4D97-AF65-F5344CB8AC3E}">
        <p14:creationId xmlns:p14="http://schemas.microsoft.com/office/powerpoint/2010/main" val="150608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B">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BBD940-C0AC-42F5-919E-FDED7E6BBB10}"/>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Picture Placeholder 8">
            <a:extLst>
              <a:ext uri="{FF2B5EF4-FFF2-40B4-BE49-F238E27FC236}">
                <a16:creationId xmlns:a16="http://schemas.microsoft.com/office/drawing/2014/main" id="{06C59638-1931-40DB-B64F-E0F2DCD9BA23}"/>
              </a:ext>
              <a:ext uri="{C183D7F6-B498-43B3-948B-1728B52AA6E4}">
                <adec:decorative xmlns:adec="http://schemas.microsoft.com/office/drawing/2017/decorative" val="1"/>
              </a:ext>
            </a:extLst>
          </p:cNvPr>
          <p:cNvSpPr>
            <a:spLocks noGrp="1"/>
          </p:cNvSpPr>
          <p:nvPr>
            <p:ph type="pic" sz="quarter" idx="13"/>
          </p:nvPr>
        </p:nvSpPr>
        <p:spPr>
          <a:xfrm>
            <a:off x="0" y="0"/>
            <a:ext cx="9144000" cy="5143500"/>
          </a:xfrm>
          <a:solidFill>
            <a:schemeClr val="bg1">
              <a:lumMod val="85000"/>
            </a:schemeClr>
          </a:solidFill>
        </p:spPr>
        <p:txBody>
          <a:bodyPr/>
          <a:lstStyle>
            <a:lvl1pPr marL="0" indent="0">
              <a:buNone/>
              <a:defRPr/>
            </a:lvl1pPr>
          </a:lstStyle>
          <a:p>
            <a:r>
              <a:rPr lang="en-US"/>
              <a:t>Click icon to add picture</a:t>
            </a:r>
          </a:p>
        </p:txBody>
      </p:sp>
      <p:sp>
        <p:nvSpPr>
          <p:cNvPr id="12" name="Graphic 31">
            <a:extLst>
              <a:ext uri="{FF2B5EF4-FFF2-40B4-BE49-F238E27FC236}">
                <a16:creationId xmlns:a16="http://schemas.microsoft.com/office/drawing/2014/main" id="{CCAE7F29-2806-4B09-B264-109F01E4225C}"/>
              </a:ext>
              <a:ext uri="{C183D7F6-B498-43B3-948B-1728B52AA6E4}">
                <adec:decorative xmlns:adec="http://schemas.microsoft.com/office/drawing/2017/decorative" val="1"/>
              </a:ext>
            </a:extLst>
          </p:cNvPr>
          <p:cNvSpPr/>
          <p:nvPr userDrawn="1"/>
        </p:nvSpPr>
        <p:spPr>
          <a:xfrm>
            <a:off x="7822503" y="365125"/>
            <a:ext cx="951697" cy="650888"/>
          </a:xfrm>
          <a:custGeom>
            <a:avLst/>
            <a:gdLst>
              <a:gd name="connsiteX0" fmla="*/ 979 w 195276"/>
              <a:gd name="connsiteY0" fmla="*/ 133489 h 133554"/>
              <a:gd name="connsiteX1" fmla="*/ 120554 w 195276"/>
              <a:gd name="connsiteY1" fmla="*/ 59108 h 133554"/>
              <a:gd name="connsiteX2" fmla="*/ 182583 w 195276"/>
              <a:gd name="connsiteY2" fmla="*/ 59108 h 133554"/>
              <a:gd name="connsiteX3" fmla="*/ 186204 w 195276"/>
              <a:gd name="connsiteY3" fmla="*/ 62729 h 133554"/>
              <a:gd name="connsiteX4" fmla="*/ 186204 w 195276"/>
              <a:gd name="connsiteY4" fmla="*/ 62737 h 133554"/>
              <a:gd name="connsiteX5" fmla="*/ 184512 w 195276"/>
              <a:gd name="connsiteY5" fmla="*/ 65783 h 133554"/>
              <a:gd name="connsiteX6" fmla="*/ 125782 w 195276"/>
              <a:gd name="connsiteY6" fmla="*/ 100994 h 133554"/>
              <a:gd name="connsiteX7" fmla="*/ 120630 w 195276"/>
              <a:gd name="connsiteY7" fmla="*/ 111298 h 133554"/>
              <a:gd name="connsiteX8" fmla="*/ 120571 w 195276"/>
              <a:gd name="connsiteY8" fmla="*/ 133489 h 133554"/>
              <a:gd name="connsiteX9" fmla="*/ 195206 w 195276"/>
              <a:gd name="connsiteY9" fmla="*/ 133489 h 133554"/>
              <a:gd name="connsiteX10" fmla="*/ 195206 w 195276"/>
              <a:gd name="connsiteY10" fmla="*/ 4524 h 133554"/>
              <a:gd name="connsiteX11" fmla="*/ 190642 w 195276"/>
              <a:gd name="connsiteY11" fmla="*/ -66 h 133554"/>
              <a:gd name="connsiteX12" fmla="*/ 190434 w 195276"/>
              <a:gd name="connsiteY12" fmla="*/ -62 h 133554"/>
              <a:gd name="connsiteX13" fmla="*/ 119217 w 195276"/>
              <a:gd name="connsiteY13" fmla="*/ -62 h 133554"/>
              <a:gd name="connsiteX14" fmla="*/ -70 w 195276"/>
              <a:gd name="connsiteY14" fmla="*/ 73998 h 133554"/>
              <a:gd name="connsiteX15" fmla="*/ -70 w 195276"/>
              <a:gd name="connsiteY15" fmla="*/ 133489 h 133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76" h="133554">
                <a:moveTo>
                  <a:pt x="979" y="133489"/>
                </a:moveTo>
                <a:lnTo>
                  <a:pt x="120554" y="59108"/>
                </a:lnTo>
                <a:lnTo>
                  <a:pt x="182583" y="59108"/>
                </a:lnTo>
                <a:cubicBezTo>
                  <a:pt x="184583" y="59108"/>
                  <a:pt x="186204" y="60729"/>
                  <a:pt x="186204" y="62729"/>
                </a:cubicBezTo>
                <a:cubicBezTo>
                  <a:pt x="186204" y="62731"/>
                  <a:pt x="186204" y="62735"/>
                  <a:pt x="186204" y="62737"/>
                </a:cubicBezTo>
                <a:cubicBezTo>
                  <a:pt x="186305" y="64000"/>
                  <a:pt x="185638" y="65201"/>
                  <a:pt x="184512" y="65783"/>
                </a:cubicBezTo>
                <a:lnTo>
                  <a:pt x="125782" y="100994"/>
                </a:lnTo>
                <a:cubicBezTo>
                  <a:pt x="121967" y="103278"/>
                  <a:pt x="120630" y="107863"/>
                  <a:pt x="120630" y="111298"/>
                </a:cubicBezTo>
                <a:lnTo>
                  <a:pt x="120571" y="133489"/>
                </a:lnTo>
                <a:lnTo>
                  <a:pt x="195206" y="133489"/>
                </a:lnTo>
                <a:lnTo>
                  <a:pt x="195206" y="4524"/>
                </a:lnTo>
                <a:cubicBezTo>
                  <a:pt x="195213" y="1996"/>
                  <a:pt x="193170" y="-59"/>
                  <a:pt x="190642" y="-66"/>
                </a:cubicBezTo>
                <a:cubicBezTo>
                  <a:pt x="190572" y="-66"/>
                  <a:pt x="190504" y="-65"/>
                  <a:pt x="190434" y="-62"/>
                </a:cubicBezTo>
                <a:lnTo>
                  <a:pt x="119217" y="-62"/>
                </a:lnTo>
                <a:lnTo>
                  <a:pt x="-70" y="73998"/>
                </a:lnTo>
                <a:lnTo>
                  <a:pt x="-70" y="133489"/>
                </a:lnTo>
                <a:close/>
              </a:path>
            </a:pathLst>
          </a:custGeom>
          <a:solidFill>
            <a:srgbClr val="000000"/>
          </a:solidFill>
          <a:ln w="841" cap="flat">
            <a:noFill/>
            <a:prstDash val="solid"/>
            <a:miter/>
          </a:ln>
        </p:spPr>
        <p:txBody>
          <a:bodyPr rtlCol="0" anchor="ctr"/>
          <a:lstStyle/>
          <a:p>
            <a:endParaRPr lang="en-US"/>
          </a:p>
        </p:txBody>
      </p:sp>
      <p:sp>
        <p:nvSpPr>
          <p:cNvPr id="8" name="Source Placeholder 4">
            <a:extLst>
              <a:ext uri="{FF2B5EF4-FFF2-40B4-BE49-F238E27FC236}">
                <a16:creationId xmlns:a16="http://schemas.microsoft.com/office/drawing/2014/main" id="{34633426-AD31-4A24-843F-ABC63DD91391}"/>
              </a:ext>
              <a:ext uri="{C183D7F6-B498-43B3-948B-1728B52AA6E4}">
                <adec:decorative xmlns:adec="http://schemas.microsoft.com/office/drawing/2017/decorative" val="1"/>
              </a:ext>
            </a:extLst>
          </p:cNvPr>
          <p:cNvSpPr>
            <a:spLocks noGrp="1"/>
          </p:cNvSpPr>
          <p:nvPr>
            <p:ph type="body" sz="quarter" idx="14" hasCustomPrompt="1"/>
          </p:nvPr>
        </p:nvSpPr>
        <p:spPr>
          <a:xfrm>
            <a:off x="186590" y="4917817"/>
            <a:ext cx="4385410" cy="92333"/>
          </a:xfrm>
        </p:spPr>
        <p:txBody>
          <a:bodyPr wrap="square" lIns="0" tIns="0" rIns="0" bIns="0" anchor="b">
            <a:spAutoFit/>
          </a:bodyPr>
          <a:lstStyle>
            <a:lvl1pPr marL="0" indent="0" algn="l">
              <a:buNone/>
              <a:defRPr sz="600">
                <a:solidFill>
                  <a:schemeClr val="bg1">
                    <a:lumMod val="50000"/>
                  </a:schemeClr>
                </a:solidFill>
              </a:defRPr>
            </a:lvl1pPr>
            <a:lvl5pPr>
              <a:defRPr/>
            </a:lvl5pPr>
          </a:lstStyle>
          <a:p>
            <a:pPr lvl="0"/>
            <a:r>
              <a:rPr lang="en-US"/>
              <a:t>Image credit </a:t>
            </a:r>
          </a:p>
        </p:txBody>
      </p:sp>
      <p:sp>
        <p:nvSpPr>
          <p:cNvPr id="10" name="Text Placeholder 2">
            <a:extLst>
              <a:ext uri="{FF2B5EF4-FFF2-40B4-BE49-F238E27FC236}">
                <a16:creationId xmlns:a16="http://schemas.microsoft.com/office/drawing/2014/main" id="{F76B059C-68C7-4BA1-865C-0BBBAB62CC5B}"/>
              </a:ext>
            </a:extLst>
          </p:cNvPr>
          <p:cNvSpPr>
            <a:spLocks noGrp="1"/>
          </p:cNvSpPr>
          <p:nvPr>
            <p:ph type="body" idx="1"/>
          </p:nvPr>
        </p:nvSpPr>
        <p:spPr>
          <a:xfrm>
            <a:off x="737395" y="2972006"/>
            <a:ext cx="5689600" cy="249299"/>
          </a:xfrm>
        </p:spPr>
        <p:txBody>
          <a:bodyPr>
            <a:spAutoFit/>
          </a:bodyPr>
          <a:lstStyle>
            <a:lvl1pPr marL="0" indent="0">
              <a:lnSpc>
                <a:spcPct val="90000"/>
              </a:lnSpc>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Footer Placeholder 3">
            <a:extLst>
              <a:ext uri="{FF2B5EF4-FFF2-40B4-BE49-F238E27FC236}">
                <a16:creationId xmlns:a16="http://schemas.microsoft.com/office/drawing/2014/main" id="{411FEDFA-5B6E-4759-85ED-8D39F5D2A26E}"/>
              </a:ext>
              <a:ext uri="{C183D7F6-B498-43B3-948B-1728B52AA6E4}">
                <adec:decorative xmlns:adec="http://schemas.microsoft.com/office/drawing/2017/decorative" val="1"/>
              </a:ext>
            </a:extLst>
          </p:cNvPr>
          <p:cNvSpPr>
            <a:spLocks noGrp="1"/>
          </p:cNvSpPr>
          <p:nvPr>
            <p:ph type="ftr" sz="quarter" idx="10"/>
          </p:nvPr>
        </p:nvSpPr>
        <p:spPr/>
        <p:txBody>
          <a:bodyPr/>
          <a:lstStyle>
            <a:lvl1pPr>
              <a:defRPr>
                <a:solidFill>
                  <a:schemeClr val="bg1">
                    <a:lumMod val="50000"/>
                  </a:schemeClr>
                </a:solidFill>
              </a:defRPr>
            </a:lvl1pPr>
          </a:lstStyle>
          <a:p>
            <a:endParaRPr lang="en-US"/>
          </a:p>
        </p:txBody>
      </p:sp>
      <p:sp>
        <p:nvSpPr>
          <p:cNvPr id="14" name="Title 1">
            <a:extLst>
              <a:ext uri="{FF2B5EF4-FFF2-40B4-BE49-F238E27FC236}">
                <a16:creationId xmlns:a16="http://schemas.microsoft.com/office/drawing/2014/main" id="{2E048146-7050-4EA9-8965-542AC2BF9777}"/>
              </a:ext>
            </a:extLst>
          </p:cNvPr>
          <p:cNvSpPr>
            <a:spLocks noGrp="1"/>
          </p:cNvSpPr>
          <p:nvPr>
            <p:ph type="title" hasCustomPrompt="1"/>
          </p:nvPr>
        </p:nvSpPr>
        <p:spPr>
          <a:xfrm>
            <a:off x="737395" y="1764875"/>
            <a:ext cx="6834220" cy="1108800"/>
          </a:xfrm>
        </p:spPr>
        <p:txBody>
          <a:bodyPr anchor="b"/>
          <a:lstStyle>
            <a:lvl1pPr>
              <a:lnSpc>
                <a:spcPct val="90000"/>
              </a:lnSpc>
              <a:defRPr sz="4000" b="1" i="0">
                <a:latin typeface="+mj-lt"/>
              </a:defRPr>
            </a:lvl1pPr>
          </a:lstStyle>
          <a:p>
            <a:r>
              <a:rPr lang="en-US"/>
              <a:t>Divider title can</a:t>
            </a:r>
            <a:br>
              <a:rPr lang="en-US"/>
            </a:br>
            <a:r>
              <a:rPr lang="en-US"/>
              <a:t>extend to two lines</a:t>
            </a:r>
          </a:p>
        </p:txBody>
      </p:sp>
    </p:spTree>
    <p:extLst>
      <p:ext uri="{BB962C8B-B14F-4D97-AF65-F5344CB8AC3E}">
        <p14:creationId xmlns:p14="http://schemas.microsoft.com/office/powerpoint/2010/main" val="1330751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F3D827C1-A154-4A9B-B685-48DFB0F8FC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57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50E09302-A0C4-445D-BF16-53CD11E35311}"/>
              </a:ext>
            </a:extLst>
          </p:cNvPr>
          <p:cNvSpPr>
            <a:spLocks noGrp="1"/>
          </p:cNvSpPr>
          <p:nvPr>
            <p:ph type="body" sz="quarter" idx="13" hasCustomPrompt="1"/>
          </p:nvPr>
        </p:nvSpPr>
        <p:spPr>
          <a:xfrm>
            <a:off x="368490" y="779463"/>
            <a:ext cx="8407020" cy="246221"/>
          </a:xfrm>
        </p:spPr>
        <p:txBody>
          <a:bodyPr wrap="square" tIns="0">
            <a:spAutoFit/>
          </a:bodyPr>
          <a:lstStyle>
            <a:lvl1pPr marL="0" indent="0">
              <a:buNone/>
              <a:defRPr sz="1600" b="1"/>
            </a:lvl1pPr>
          </a:lstStyle>
          <a:p>
            <a:pPr lvl="0"/>
            <a:r>
              <a:rPr lang="en-US"/>
              <a:t>Subtitle if needed</a:t>
            </a:r>
          </a:p>
        </p:txBody>
      </p:sp>
      <p:sp>
        <p:nvSpPr>
          <p:cNvPr id="5" name="Content Placeholder 2">
            <a:extLst>
              <a:ext uri="{FF2B5EF4-FFF2-40B4-BE49-F238E27FC236}">
                <a16:creationId xmlns:a16="http://schemas.microsoft.com/office/drawing/2014/main" id="{36D2746D-0340-4A15-96B1-30ACF62C6B8F}"/>
              </a:ext>
            </a:extLst>
          </p:cNvPr>
          <p:cNvSpPr>
            <a:spLocks noGrp="1"/>
          </p:cNvSpPr>
          <p:nvPr>
            <p:ph idx="1"/>
          </p:nvPr>
        </p:nvSpPr>
        <p:spPr>
          <a:xfrm>
            <a:off x="368490" y="1188720"/>
            <a:ext cx="840702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B53F5FD0-33B7-4B22-B2E7-D7C5A3AD6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6005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F35BFC-45DA-41CB-B411-40026E11E6F4}"/>
              </a:ext>
            </a:extLst>
          </p:cNvPr>
          <p:cNvSpPr>
            <a:spLocks noGrp="1"/>
          </p:cNvSpPr>
          <p:nvPr>
            <p:ph idx="1"/>
          </p:nvPr>
        </p:nvSpPr>
        <p:spPr>
          <a:xfrm>
            <a:off x="36849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B02560BD-FF7E-43D5-95BA-1D2D492F2E93}"/>
              </a:ext>
            </a:extLst>
          </p:cNvPr>
          <p:cNvSpPr>
            <a:spLocks noGrp="1"/>
          </p:cNvSpPr>
          <p:nvPr>
            <p:ph idx="11"/>
          </p:nvPr>
        </p:nvSpPr>
        <p:spPr>
          <a:xfrm>
            <a:off x="4705540" y="1188720"/>
            <a:ext cx="4070160" cy="35890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a:extLst>
              <a:ext uri="{FF2B5EF4-FFF2-40B4-BE49-F238E27FC236}">
                <a16:creationId xmlns:a16="http://schemas.microsoft.com/office/drawing/2014/main" id="{C6043B2E-964F-4538-9554-6CAD0E4B4868}"/>
              </a:ext>
              <a:ext uri="{C183D7F6-B498-43B3-948B-1728B52AA6E4}">
                <adec:decorative xmlns:adec="http://schemas.microsoft.com/office/drawing/2017/decorative" val="1"/>
              </a:ext>
            </a:extLst>
          </p:cNvPr>
          <p:cNvSpPr>
            <a:spLocks noGrp="1"/>
          </p:cNvSpPr>
          <p:nvPr>
            <p:ph type="ftr" sz="quarter" idx="10"/>
          </p:nvPr>
        </p:nvSpPr>
        <p:spPr/>
        <p:txBody>
          <a:bodyPr/>
          <a:lstStyle/>
          <a:p>
            <a:endParaRPr lang="en-US"/>
          </a:p>
        </p:txBody>
      </p:sp>
      <p:sp>
        <p:nvSpPr>
          <p:cNvPr id="3" name="Title 2">
            <a:extLst>
              <a:ext uri="{FF2B5EF4-FFF2-40B4-BE49-F238E27FC236}">
                <a16:creationId xmlns:a16="http://schemas.microsoft.com/office/drawing/2014/main" id="{AB6B8D3B-32FF-45CF-8B27-0FFD6F05C29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7126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3" pos="1512" userDrawn="1">
          <p15:clr>
            <a:srgbClr val="FDE53C"/>
          </p15:clr>
        </p15:guide>
        <p15:guide id="4" pos="2796" userDrawn="1">
          <p15:clr>
            <a:srgbClr val="FDE53C"/>
          </p15:clr>
        </p15:guide>
        <p15:guide id="5" pos="2963" userDrawn="1">
          <p15:clr>
            <a:srgbClr val="FDE53C"/>
          </p15:clr>
        </p15:guide>
        <p15:guide id="6" pos="4245" userDrawn="1">
          <p15:clr>
            <a:srgbClr val="FDE53C"/>
          </p15:clr>
        </p15:guide>
        <p15:guide id="12" pos="1967" userDrawn="1">
          <p15:clr>
            <a:srgbClr val="5ACBF0"/>
          </p15:clr>
        </p15:guide>
        <p15:guide id="16" pos="3792" userDrawn="1">
          <p15:clr>
            <a:srgbClr val="5ACBF0"/>
          </p15:clr>
        </p15:guide>
        <p15:guide id="19" pos="1880" userDrawn="1">
          <p15:clr>
            <a:srgbClr val="5ACBF0"/>
          </p15:clr>
        </p15:guide>
        <p15:guide id="20" pos="2054" userDrawn="1">
          <p15:clr>
            <a:srgbClr val="5ACBF0"/>
          </p15:clr>
        </p15:guide>
        <p15:guide id="21" pos="3879" userDrawn="1">
          <p15:clr>
            <a:srgbClr val="5ACBF0"/>
          </p15:clr>
        </p15:guide>
        <p15:guide id="22" pos="3705" userDrawn="1">
          <p15:clr>
            <a:srgbClr val="5ACBF0"/>
          </p15:clr>
        </p15:guide>
        <p15:guide id="23" pos="1599" userDrawn="1">
          <p15:clr>
            <a:srgbClr val="FDE53C"/>
          </p15:clr>
        </p15:guide>
        <p15:guide id="24" pos="1425" userDrawn="1">
          <p15:clr>
            <a:srgbClr val="FDE53C"/>
          </p15:clr>
        </p15:guide>
        <p15:guide id="25" pos="4334" userDrawn="1">
          <p15:clr>
            <a:srgbClr val="FDE53C"/>
          </p15:clr>
        </p15:guide>
        <p15:guide id="26" pos="4160" userDrawn="1">
          <p15:clr>
            <a:srgbClr val="FDE53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8490" y="365760"/>
            <a:ext cx="8407020" cy="398571"/>
          </a:xfrm>
          <a:prstGeom prst="rect">
            <a:avLst/>
          </a:prstGeom>
        </p:spPr>
        <p:txBody>
          <a:bodyPr vert="horz" wrap="square"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8490" y="1188720"/>
            <a:ext cx="8407020" cy="358902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3"/>
          </p:nvPr>
        </p:nvSpPr>
        <p:spPr>
          <a:xfrm>
            <a:off x="4572000" y="4857750"/>
            <a:ext cx="4386263" cy="152400"/>
          </a:xfrm>
          <a:prstGeom prst="rect">
            <a:avLst/>
          </a:prstGeom>
        </p:spPr>
        <p:txBody>
          <a:bodyPr vert="horz" lIns="0" tIns="0" rIns="0" bIns="0" rtlCol="0" anchor="b"/>
          <a:lstStyle>
            <a:lvl1pPr algn="r">
              <a:defRPr sz="600">
                <a:solidFill>
                  <a:schemeClr val="bg1">
                    <a:lumMod val="65000"/>
                  </a:schemeClr>
                </a:solidFill>
              </a:defRPr>
            </a:lvl1pPr>
          </a:lstStyle>
          <a:p>
            <a:endParaRPr lang="en-US"/>
          </a:p>
        </p:txBody>
      </p:sp>
    </p:spTree>
    <p:extLst>
      <p:ext uri="{BB962C8B-B14F-4D97-AF65-F5344CB8AC3E}">
        <p14:creationId xmlns:p14="http://schemas.microsoft.com/office/powerpoint/2010/main" val="1519946592"/>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90" r:id="rId3"/>
    <p:sldLayoutId id="2147483691" r:id="rId4"/>
    <p:sldLayoutId id="2147483675" r:id="rId5"/>
    <p:sldLayoutId id="2147483676" r:id="rId6"/>
    <p:sldLayoutId id="2147483680" r:id="rId7"/>
    <p:sldLayoutId id="2147483681" r:id="rId8"/>
    <p:sldLayoutId id="2147483685" r:id="rId9"/>
    <p:sldLayoutId id="2147483686" r:id="rId10"/>
    <p:sldLayoutId id="2147483682" r:id="rId11"/>
    <p:sldLayoutId id="2147483692" r:id="rId12"/>
    <p:sldLayoutId id="2147483683" r:id="rId13"/>
    <p:sldLayoutId id="2147483684" r:id="rId14"/>
    <p:sldLayoutId id="2147483694" r:id="rId15"/>
    <p:sldLayoutId id="2147483667" r:id="rId16"/>
    <p:sldLayoutId id="2147483673" r:id="rId17"/>
    <p:sldLayoutId id="2147483659" r:id="rId18"/>
    <p:sldLayoutId id="2147483693" r:id="rId19"/>
    <p:sldLayoutId id="2147483688" r:id="rId20"/>
    <p:sldLayoutId id="2147483689" r:id="rId21"/>
    <p:sldLayoutId id="2147483674" r:id="rId22"/>
    <p:sldLayoutId id="2147483687" r:id="rId23"/>
    <p:sldLayoutId id="2147483669" r:id="rId2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b="1" i="0" kern="1200">
          <a:solidFill>
            <a:schemeClr val="tx1"/>
          </a:solidFill>
          <a:latin typeface="+mj-lt"/>
          <a:ea typeface="+mj-ea"/>
          <a:cs typeface="+mj-cs"/>
        </a:defRPr>
      </a:lvl1pPr>
    </p:titleStyle>
    <p:body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userDrawn="1">
          <p15:clr>
            <a:srgbClr val="A4A3A4"/>
          </p15:clr>
        </p15:guide>
        <p15:guide id="3" orient="horz" pos="230" userDrawn="1">
          <p15:clr>
            <a:srgbClr val="A4A3A4"/>
          </p15:clr>
        </p15:guide>
        <p15:guide id="4" orient="horz" pos="3060" userDrawn="1">
          <p15:clr>
            <a:srgbClr val="A4A3A4"/>
          </p15:clr>
        </p15:guide>
        <p15:guide id="5" pos="231" userDrawn="1">
          <p15:clr>
            <a:srgbClr val="A4A3A4"/>
          </p15:clr>
        </p15:guide>
        <p15:guide id="6" pos="5528" userDrawn="1">
          <p15:clr>
            <a:srgbClr val="A4A3A4"/>
          </p15:clr>
        </p15:guide>
        <p15:guide id="7" pos="116" userDrawn="1">
          <p15:clr>
            <a:srgbClr val="A4A3A4"/>
          </p15:clr>
        </p15:guide>
        <p15:guide id="8" orient="horz" pos="3156" userDrawn="1">
          <p15:clr>
            <a:srgbClr val="A4A3A4"/>
          </p15:clr>
        </p15:guide>
        <p15:guide id="9" pos="5643" userDrawn="1">
          <p15:clr>
            <a:srgbClr val="A4A3A4"/>
          </p15:clr>
        </p15:guide>
        <p15:guide id="10" orient="horz" pos="3011" userDrawn="1">
          <p15:clr>
            <a:srgbClr val="A4A3A4"/>
          </p15:clr>
        </p15:guide>
        <p15:guide id="11" orient="horz" pos="74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4096-3285-4D00-9D1E-FE5128939BD2}"/>
              </a:ext>
            </a:extLst>
          </p:cNvPr>
          <p:cNvSpPr>
            <a:spLocks noGrp="1"/>
          </p:cNvSpPr>
          <p:nvPr>
            <p:ph type="ctrTitle"/>
          </p:nvPr>
        </p:nvSpPr>
        <p:spPr>
          <a:xfrm>
            <a:off x="366712" y="1726646"/>
            <a:ext cx="6237287" cy="1107996"/>
          </a:xfrm>
        </p:spPr>
        <p:txBody>
          <a:bodyPr/>
          <a:lstStyle/>
          <a:p>
            <a:r>
              <a:rPr lang="en-US"/>
              <a:t>MaterialX: Standard Surface to glTF Export Workflow</a:t>
            </a:r>
          </a:p>
        </p:txBody>
      </p:sp>
      <p:sp>
        <p:nvSpPr>
          <p:cNvPr id="3" name="Subtitle 2">
            <a:extLst>
              <a:ext uri="{FF2B5EF4-FFF2-40B4-BE49-F238E27FC236}">
                <a16:creationId xmlns:a16="http://schemas.microsoft.com/office/drawing/2014/main" id="{C97323CF-FAD8-4D9B-BA0A-261E967EB9D7}"/>
              </a:ext>
            </a:extLst>
          </p:cNvPr>
          <p:cNvSpPr>
            <a:spLocks noGrp="1"/>
          </p:cNvSpPr>
          <p:nvPr>
            <p:ph type="subTitle" idx="1"/>
          </p:nvPr>
        </p:nvSpPr>
        <p:spPr>
          <a:xfrm>
            <a:off x="366712" y="2982693"/>
            <a:ext cx="5514975" cy="249299"/>
          </a:xfrm>
        </p:spPr>
        <p:txBody>
          <a:bodyPr vert="horz" lIns="0" tIns="0" rIns="0" bIns="0" rtlCol="0" anchor="t">
            <a:spAutoFit/>
          </a:bodyPr>
          <a:lstStyle/>
          <a:p>
            <a:r>
              <a:rPr lang="en-US"/>
              <a:t>Autodesk Graphics Platform</a:t>
            </a:r>
          </a:p>
        </p:txBody>
      </p:sp>
      <p:sp>
        <p:nvSpPr>
          <p:cNvPr id="6" name="Text Placeholder 5">
            <a:extLst>
              <a:ext uri="{FF2B5EF4-FFF2-40B4-BE49-F238E27FC236}">
                <a16:creationId xmlns:a16="http://schemas.microsoft.com/office/drawing/2014/main" id="{1C4A04E7-F211-46A3-855F-8AC9C0EB36D2}"/>
              </a:ext>
            </a:extLst>
          </p:cNvPr>
          <p:cNvSpPr>
            <a:spLocks noGrp="1"/>
          </p:cNvSpPr>
          <p:nvPr>
            <p:ph type="body" sz="quarter" idx="11"/>
          </p:nvPr>
        </p:nvSpPr>
        <p:spPr>
          <a:xfrm>
            <a:off x="366712" y="4253137"/>
            <a:ext cx="3840482" cy="215444"/>
          </a:xfrm>
        </p:spPr>
        <p:txBody>
          <a:bodyPr vert="horz" wrap="square" lIns="0" tIns="0" rIns="0" bIns="0" rtlCol="0" anchor="t">
            <a:spAutoFit/>
          </a:bodyPr>
          <a:lstStyle/>
          <a:p>
            <a:r>
              <a:rPr lang="en-US"/>
              <a:t>Christian Robles</a:t>
            </a:r>
          </a:p>
        </p:txBody>
      </p:sp>
      <p:sp>
        <p:nvSpPr>
          <p:cNvPr id="7" name="Text Placeholder 6">
            <a:extLst>
              <a:ext uri="{FF2B5EF4-FFF2-40B4-BE49-F238E27FC236}">
                <a16:creationId xmlns:a16="http://schemas.microsoft.com/office/drawing/2014/main" id="{ED0653DB-3F21-44FD-B642-DB0096D4A1C4}"/>
              </a:ext>
            </a:extLst>
          </p:cNvPr>
          <p:cNvSpPr>
            <a:spLocks noGrp="1"/>
          </p:cNvSpPr>
          <p:nvPr>
            <p:ph type="body" sz="quarter" idx="12"/>
          </p:nvPr>
        </p:nvSpPr>
        <p:spPr>
          <a:xfrm>
            <a:off x="366712" y="4466324"/>
            <a:ext cx="3840482" cy="169277"/>
          </a:xfrm>
        </p:spPr>
        <p:txBody>
          <a:bodyPr vert="horz" wrap="square" lIns="0" tIns="0" rIns="0" bIns="0" rtlCol="0" anchor="t">
            <a:spAutoFit/>
          </a:bodyPr>
          <a:lstStyle/>
          <a:p>
            <a:r>
              <a:rPr lang="en-US"/>
              <a:t>MSc. Computer Science, USC | </a:t>
            </a:r>
            <a:r>
              <a:rPr lang="en-US">
                <a:ea typeface="+mn-lt"/>
                <a:cs typeface="+mn-lt"/>
              </a:rPr>
              <a:t>linkedin.com/in/</a:t>
            </a:r>
            <a:r>
              <a:rPr lang="en-US" err="1">
                <a:ea typeface="+mn-lt"/>
                <a:cs typeface="+mn-lt"/>
              </a:rPr>
              <a:t>roblesch</a:t>
            </a:r>
            <a:endParaRPr lang="en-US" err="1"/>
          </a:p>
        </p:txBody>
      </p:sp>
    </p:spTree>
    <p:extLst>
      <p:ext uri="{BB962C8B-B14F-4D97-AF65-F5344CB8AC3E}">
        <p14:creationId xmlns:p14="http://schemas.microsoft.com/office/powerpoint/2010/main" val="1375375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EEE719F-5D3E-8452-8CDB-5E389D9EC6BA}"/>
              </a:ext>
            </a:extLst>
          </p:cNvPr>
          <p:cNvPicPr>
            <a:picLocks noChangeAspect="1"/>
          </p:cNvPicPr>
          <p:nvPr/>
        </p:nvPicPr>
        <p:blipFill>
          <a:blip r:embed="rId2"/>
          <a:stretch>
            <a:fillRect/>
          </a:stretch>
        </p:blipFill>
        <p:spPr>
          <a:xfrm>
            <a:off x="4151330" y="791399"/>
            <a:ext cx="4443046" cy="3688398"/>
          </a:xfrm>
          <a:prstGeom prst="rect">
            <a:avLst/>
          </a:prstGeom>
        </p:spPr>
      </p:pic>
      <p:sp>
        <p:nvSpPr>
          <p:cNvPr id="2" name="Title 1">
            <a:extLst>
              <a:ext uri="{FF2B5EF4-FFF2-40B4-BE49-F238E27FC236}">
                <a16:creationId xmlns:a16="http://schemas.microsoft.com/office/drawing/2014/main" id="{96FA78EA-ED88-4E9C-8997-26158540D392}"/>
              </a:ext>
            </a:extLst>
          </p:cNvPr>
          <p:cNvSpPr>
            <a:spLocks noGrp="1"/>
          </p:cNvSpPr>
          <p:nvPr>
            <p:ph type="title"/>
          </p:nvPr>
        </p:nvSpPr>
        <p:spPr/>
        <p:txBody>
          <a:bodyPr/>
          <a:lstStyle/>
          <a:p>
            <a:r>
              <a:rPr lang="en-US"/>
              <a:t>Agenda</a:t>
            </a:r>
          </a:p>
        </p:txBody>
      </p:sp>
      <p:sp>
        <p:nvSpPr>
          <p:cNvPr id="15" name="Content Placeholder 10">
            <a:extLst>
              <a:ext uri="{FF2B5EF4-FFF2-40B4-BE49-F238E27FC236}">
                <a16:creationId xmlns:a16="http://schemas.microsoft.com/office/drawing/2014/main" id="{0CEB1F4C-AC0F-014C-8AAD-058C53F38ADA}"/>
              </a:ext>
            </a:extLst>
          </p:cNvPr>
          <p:cNvSpPr>
            <a:spLocks noGrp="1"/>
          </p:cNvSpPr>
          <p:nvPr>
            <p:ph idx="1"/>
          </p:nvPr>
        </p:nvSpPr>
        <p:spPr/>
        <p:txBody>
          <a:bodyPr vert="horz" lIns="0" tIns="0" rIns="0" bIns="0" rtlCol="0" anchor="t">
            <a:normAutofit/>
          </a:bodyPr>
          <a:lstStyle/>
          <a:p>
            <a:r>
              <a:rPr lang="en-US" sz="1800"/>
              <a:t>Problem Overview</a:t>
            </a:r>
            <a:endParaRPr lang="en-US"/>
          </a:p>
          <a:p>
            <a:r>
              <a:rPr lang="en-US" sz="1800"/>
              <a:t>Stakeholders &amp; Impact</a:t>
            </a:r>
          </a:p>
          <a:p>
            <a:r>
              <a:rPr lang="en-US" sz="1800"/>
              <a:t>Implementation</a:t>
            </a:r>
          </a:p>
          <a:p>
            <a:r>
              <a:rPr lang="en-US" sz="1800"/>
              <a:t>Results</a:t>
            </a:r>
          </a:p>
          <a:p>
            <a:r>
              <a:rPr lang="en-US" sz="1800"/>
              <a:t>Key Takeaways</a:t>
            </a:r>
          </a:p>
          <a:p>
            <a:pPr marL="0" indent="0">
              <a:buNone/>
            </a:pPr>
            <a:endParaRPr lang="en-US" sz="1800">
              <a:cs typeface="Calibri"/>
            </a:endParaRPr>
          </a:p>
          <a:p>
            <a:endParaRPr lang="en-US" sz="1800">
              <a:cs typeface="Calibri"/>
            </a:endParaRPr>
          </a:p>
        </p:txBody>
      </p:sp>
    </p:spTree>
    <p:extLst>
      <p:ext uri="{BB962C8B-B14F-4D97-AF65-F5344CB8AC3E}">
        <p14:creationId xmlns:p14="http://schemas.microsoft.com/office/powerpoint/2010/main" val="1702096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6C0B1-804C-4A03-AB84-246C06F94174}"/>
              </a:ext>
            </a:extLst>
          </p:cNvPr>
          <p:cNvSpPr>
            <a:spLocks noGrp="1"/>
          </p:cNvSpPr>
          <p:nvPr>
            <p:ph type="title"/>
          </p:nvPr>
        </p:nvSpPr>
        <p:spPr>
          <a:xfrm>
            <a:off x="368490" y="399778"/>
            <a:ext cx="8407020" cy="398571"/>
          </a:xfrm>
        </p:spPr>
        <p:txBody>
          <a:bodyPr/>
          <a:lstStyle/>
          <a:p>
            <a:r>
              <a:rPr lang="en-US"/>
              <a:t>Problem Overview</a:t>
            </a:r>
          </a:p>
        </p:txBody>
      </p:sp>
      <p:pic>
        <p:nvPicPr>
          <p:cNvPr id="2" name="Picture 3" descr="Logo, company name&#10;&#10;Description automatically generated">
            <a:extLst>
              <a:ext uri="{FF2B5EF4-FFF2-40B4-BE49-F238E27FC236}">
                <a16:creationId xmlns:a16="http://schemas.microsoft.com/office/drawing/2014/main" id="{E8320564-AE72-54E4-32CB-C3821EED6965}"/>
              </a:ext>
            </a:extLst>
          </p:cNvPr>
          <p:cNvPicPr>
            <a:picLocks noChangeAspect="1"/>
          </p:cNvPicPr>
          <p:nvPr/>
        </p:nvPicPr>
        <p:blipFill>
          <a:blip r:embed="rId3"/>
          <a:stretch>
            <a:fillRect/>
          </a:stretch>
        </p:blipFill>
        <p:spPr>
          <a:xfrm>
            <a:off x="3331289" y="1862675"/>
            <a:ext cx="1972527" cy="1500476"/>
          </a:xfrm>
          <a:prstGeom prst="rect">
            <a:avLst/>
          </a:prstGeom>
        </p:spPr>
      </p:pic>
      <p:pic>
        <p:nvPicPr>
          <p:cNvPr id="4" name="Picture 6" descr="Logo&#10;&#10;Description automatically generated">
            <a:extLst>
              <a:ext uri="{FF2B5EF4-FFF2-40B4-BE49-F238E27FC236}">
                <a16:creationId xmlns:a16="http://schemas.microsoft.com/office/drawing/2014/main" id="{DF2878CE-DBDC-2641-A212-538613B31803}"/>
              </a:ext>
            </a:extLst>
          </p:cNvPr>
          <p:cNvPicPr>
            <a:picLocks noChangeAspect="1"/>
          </p:cNvPicPr>
          <p:nvPr/>
        </p:nvPicPr>
        <p:blipFill>
          <a:blip r:embed="rId4"/>
          <a:stretch>
            <a:fillRect/>
          </a:stretch>
        </p:blipFill>
        <p:spPr>
          <a:xfrm>
            <a:off x="6448024" y="1996253"/>
            <a:ext cx="2419826" cy="1248762"/>
          </a:xfrm>
          <a:prstGeom prst="rect">
            <a:avLst/>
          </a:prstGeom>
        </p:spPr>
      </p:pic>
      <p:sp>
        <p:nvSpPr>
          <p:cNvPr id="7" name="Arrow: Right 6">
            <a:extLst>
              <a:ext uri="{FF2B5EF4-FFF2-40B4-BE49-F238E27FC236}">
                <a16:creationId xmlns:a16="http://schemas.microsoft.com/office/drawing/2014/main" id="{96461811-FEA8-69CA-860E-94BE6EB5C47D}"/>
              </a:ext>
            </a:extLst>
          </p:cNvPr>
          <p:cNvSpPr/>
          <p:nvPr/>
        </p:nvSpPr>
        <p:spPr>
          <a:xfrm>
            <a:off x="5468389" y="2097420"/>
            <a:ext cx="809887" cy="40403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err="1"/>
          </a:p>
        </p:txBody>
      </p:sp>
      <p:sp>
        <p:nvSpPr>
          <p:cNvPr id="8" name="Arrow: Right 7">
            <a:extLst>
              <a:ext uri="{FF2B5EF4-FFF2-40B4-BE49-F238E27FC236}">
                <a16:creationId xmlns:a16="http://schemas.microsoft.com/office/drawing/2014/main" id="{36EDF41A-B5D7-1EDF-1989-2DCD8E28CBBA}"/>
              </a:ext>
            </a:extLst>
          </p:cNvPr>
          <p:cNvSpPr/>
          <p:nvPr/>
        </p:nvSpPr>
        <p:spPr>
          <a:xfrm rot="10800000">
            <a:off x="5445220" y="2546738"/>
            <a:ext cx="809887" cy="40403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9" name="TextBox 8">
            <a:extLst>
              <a:ext uri="{FF2B5EF4-FFF2-40B4-BE49-F238E27FC236}">
                <a16:creationId xmlns:a16="http://schemas.microsoft.com/office/drawing/2014/main" id="{BE6D643C-7035-1E9C-84FD-ED08CAB1CEB9}"/>
              </a:ext>
            </a:extLst>
          </p:cNvPr>
          <p:cNvSpPr txBox="1"/>
          <p:nvPr/>
        </p:nvSpPr>
        <p:spPr>
          <a:xfrm>
            <a:off x="3330139" y="1545732"/>
            <a:ext cx="1977582"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t>Material Encoding</a:t>
            </a:r>
          </a:p>
        </p:txBody>
      </p:sp>
      <p:sp>
        <p:nvSpPr>
          <p:cNvPr id="10" name="TextBox 9">
            <a:extLst>
              <a:ext uri="{FF2B5EF4-FFF2-40B4-BE49-F238E27FC236}">
                <a16:creationId xmlns:a16="http://schemas.microsoft.com/office/drawing/2014/main" id="{E6154C90-AFA7-D028-99A4-A2095AC83BBD}"/>
              </a:ext>
            </a:extLst>
          </p:cNvPr>
          <p:cNvSpPr txBox="1"/>
          <p:nvPr/>
        </p:nvSpPr>
        <p:spPr>
          <a:xfrm>
            <a:off x="6284760" y="1545731"/>
            <a:ext cx="242050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t>Material Transmission</a:t>
            </a:r>
          </a:p>
        </p:txBody>
      </p:sp>
      <p:pic>
        <p:nvPicPr>
          <p:cNvPr id="11" name="Picture 11">
            <a:extLst>
              <a:ext uri="{FF2B5EF4-FFF2-40B4-BE49-F238E27FC236}">
                <a16:creationId xmlns:a16="http://schemas.microsoft.com/office/drawing/2014/main" id="{21730D8B-5FF9-0394-7480-82E451EE119C}"/>
              </a:ext>
            </a:extLst>
          </p:cNvPr>
          <p:cNvPicPr>
            <a:picLocks noChangeAspect="1"/>
          </p:cNvPicPr>
          <p:nvPr/>
        </p:nvPicPr>
        <p:blipFill>
          <a:blip r:embed="rId5"/>
          <a:stretch>
            <a:fillRect/>
          </a:stretch>
        </p:blipFill>
        <p:spPr>
          <a:xfrm>
            <a:off x="395590" y="1859846"/>
            <a:ext cx="1850701" cy="1772476"/>
          </a:xfrm>
          <a:prstGeom prst="rect">
            <a:avLst/>
          </a:prstGeom>
        </p:spPr>
      </p:pic>
      <p:sp>
        <p:nvSpPr>
          <p:cNvPr id="13" name="TextBox 12">
            <a:extLst>
              <a:ext uri="{FF2B5EF4-FFF2-40B4-BE49-F238E27FC236}">
                <a16:creationId xmlns:a16="http://schemas.microsoft.com/office/drawing/2014/main" id="{C32429D2-D2CF-94FA-74EF-3D7EC3C446A7}"/>
              </a:ext>
            </a:extLst>
          </p:cNvPr>
          <p:cNvSpPr txBox="1"/>
          <p:nvPr/>
        </p:nvSpPr>
        <p:spPr>
          <a:xfrm>
            <a:off x="557631" y="1546886"/>
            <a:ext cx="201448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t>Material Model</a:t>
            </a:r>
            <a:endParaRPr lang="en-US"/>
          </a:p>
        </p:txBody>
      </p:sp>
      <p:sp>
        <p:nvSpPr>
          <p:cNvPr id="16" name="Arrow: Right 15">
            <a:extLst>
              <a:ext uri="{FF2B5EF4-FFF2-40B4-BE49-F238E27FC236}">
                <a16:creationId xmlns:a16="http://schemas.microsoft.com/office/drawing/2014/main" id="{17655510-4386-4792-4F57-99DD9D2C6FD9}"/>
              </a:ext>
            </a:extLst>
          </p:cNvPr>
          <p:cNvSpPr/>
          <p:nvPr/>
        </p:nvSpPr>
        <p:spPr>
          <a:xfrm>
            <a:off x="2384941" y="2320792"/>
            <a:ext cx="809887" cy="404036"/>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pic>
        <p:nvPicPr>
          <p:cNvPr id="17" name="Picture 6">
            <a:extLst>
              <a:ext uri="{FF2B5EF4-FFF2-40B4-BE49-F238E27FC236}">
                <a16:creationId xmlns:a16="http://schemas.microsoft.com/office/drawing/2014/main" id="{774366F1-8DF2-75DB-FD6F-A6EB42DDF104}"/>
              </a:ext>
            </a:extLst>
          </p:cNvPr>
          <p:cNvPicPr>
            <a:picLocks noChangeAspect="1"/>
          </p:cNvPicPr>
          <p:nvPr/>
        </p:nvPicPr>
        <p:blipFill>
          <a:blip r:embed="rId6"/>
          <a:stretch>
            <a:fillRect/>
          </a:stretch>
        </p:blipFill>
        <p:spPr>
          <a:xfrm>
            <a:off x="359082" y="3462417"/>
            <a:ext cx="1853404" cy="249810"/>
          </a:xfrm>
          <a:prstGeom prst="rect">
            <a:avLst/>
          </a:prstGeom>
        </p:spPr>
      </p:pic>
      <p:pic>
        <p:nvPicPr>
          <p:cNvPr id="20" name="Picture 9" descr="A picture containing chart&#10;&#10;Description automatically generated">
            <a:extLst>
              <a:ext uri="{FF2B5EF4-FFF2-40B4-BE49-F238E27FC236}">
                <a16:creationId xmlns:a16="http://schemas.microsoft.com/office/drawing/2014/main" id="{8C7961D6-ABD2-78A0-CD73-A156205298D1}"/>
              </a:ext>
            </a:extLst>
          </p:cNvPr>
          <p:cNvPicPr>
            <a:picLocks noChangeAspect="1"/>
          </p:cNvPicPr>
          <p:nvPr/>
        </p:nvPicPr>
        <p:blipFill>
          <a:blip r:embed="rId7"/>
          <a:stretch>
            <a:fillRect/>
          </a:stretch>
        </p:blipFill>
        <p:spPr>
          <a:xfrm>
            <a:off x="3494242" y="3395470"/>
            <a:ext cx="1492080" cy="374510"/>
          </a:xfrm>
          <a:prstGeom prst="rect">
            <a:avLst/>
          </a:prstGeom>
        </p:spPr>
      </p:pic>
      <p:pic>
        <p:nvPicPr>
          <p:cNvPr id="22" name="Picture 8" descr="Logo&#10;&#10;Description automatically generated">
            <a:extLst>
              <a:ext uri="{FF2B5EF4-FFF2-40B4-BE49-F238E27FC236}">
                <a16:creationId xmlns:a16="http://schemas.microsoft.com/office/drawing/2014/main" id="{070E5A55-6D00-F5A3-7E7D-E9A137CE489A}"/>
              </a:ext>
            </a:extLst>
          </p:cNvPr>
          <p:cNvPicPr>
            <a:picLocks noChangeAspect="1"/>
          </p:cNvPicPr>
          <p:nvPr/>
        </p:nvPicPr>
        <p:blipFill>
          <a:blip r:embed="rId8"/>
          <a:stretch>
            <a:fillRect/>
          </a:stretch>
        </p:blipFill>
        <p:spPr>
          <a:xfrm>
            <a:off x="6568168" y="3362068"/>
            <a:ext cx="1855059" cy="444623"/>
          </a:xfrm>
          <a:prstGeom prst="rect">
            <a:avLst/>
          </a:prstGeom>
        </p:spPr>
      </p:pic>
    </p:spTree>
    <p:extLst>
      <p:ext uri="{BB962C8B-B14F-4D97-AF65-F5344CB8AC3E}">
        <p14:creationId xmlns:p14="http://schemas.microsoft.com/office/powerpoint/2010/main" val="27827133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6C0B1-804C-4A03-AB84-246C06F94174}"/>
              </a:ext>
            </a:extLst>
          </p:cNvPr>
          <p:cNvSpPr>
            <a:spLocks noGrp="1"/>
          </p:cNvSpPr>
          <p:nvPr>
            <p:ph type="title"/>
          </p:nvPr>
        </p:nvSpPr>
        <p:spPr>
          <a:xfrm>
            <a:off x="368490" y="365760"/>
            <a:ext cx="8407020" cy="387798"/>
          </a:xfrm>
        </p:spPr>
        <p:txBody>
          <a:bodyPr/>
          <a:lstStyle/>
          <a:p>
            <a:r>
              <a:rPr lang="en-US"/>
              <a:t>Stakeholders &amp; Impact</a:t>
            </a:r>
          </a:p>
        </p:txBody>
      </p:sp>
      <p:sp>
        <p:nvSpPr>
          <p:cNvPr id="6" name="Content Placeholder 5">
            <a:extLst>
              <a:ext uri="{FF2B5EF4-FFF2-40B4-BE49-F238E27FC236}">
                <a16:creationId xmlns:a16="http://schemas.microsoft.com/office/drawing/2014/main" id="{DE300B98-EBB0-4EB7-A802-2D99A78FEFB9}"/>
              </a:ext>
            </a:extLst>
          </p:cNvPr>
          <p:cNvSpPr>
            <a:spLocks noGrp="1"/>
          </p:cNvSpPr>
          <p:nvPr>
            <p:ph idx="1"/>
          </p:nvPr>
        </p:nvSpPr>
        <p:spPr>
          <a:xfrm>
            <a:off x="426888" y="1707113"/>
            <a:ext cx="3283012" cy="1411143"/>
          </a:xfrm>
        </p:spPr>
        <p:txBody>
          <a:bodyPr vert="horz" lIns="0" tIns="0" rIns="0" bIns="0" rtlCol="0" anchor="t">
            <a:normAutofit/>
          </a:bodyPr>
          <a:lstStyle/>
          <a:p>
            <a:pPr marL="285750" indent="-285750"/>
            <a:r>
              <a:rPr lang="en-US" sz="1400" dirty="0"/>
              <a:t>De-couple export from internal components</a:t>
            </a:r>
          </a:p>
          <a:p>
            <a:pPr marL="285750" indent="-285750"/>
            <a:r>
              <a:rPr lang="en-US" sz="1400" dirty="0"/>
              <a:t>Streamlines export for customers</a:t>
            </a:r>
          </a:p>
        </p:txBody>
      </p:sp>
      <p:pic>
        <p:nvPicPr>
          <p:cNvPr id="8" name="Picture 8" descr="Logo&#10;&#10;Description automatically generated">
            <a:extLst>
              <a:ext uri="{FF2B5EF4-FFF2-40B4-BE49-F238E27FC236}">
                <a16:creationId xmlns:a16="http://schemas.microsoft.com/office/drawing/2014/main" id="{B34B6E03-2DF3-53E9-3ECD-627183900A4E}"/>
              </a:ext>
            </a:extLst>
          </p:cNvPr>
          <p:cNvPicPr>
            <a:picLocks noChangeAspect="1"/>
          </p:cNvPicPr>
          <p:nvPr/>
        </p:nvPicPr>
        <p:blipFill>
          <a:blip r:embed="rId3"/>
          <a:stretch>
            <a:fillRect/>
          </a:stretch>
        </p:blipFill>
        <p:spPr>
          <a:xfrm>
            <a:off x="417480" y="3065317"/>
            <a:ext cx="2411113" cy="575913"/>
          </a:xfrm>
          <a:prstGeom prst="rect">
            <a:avLst/>
          </a:prstGeom>
        </p:spPr>
      </p:pic>
      <p:pic>
        <p:nvPicPr>
          <p:cNvPr id="9" name="Picture 9" descr="A picture containing chart&#10;&#10;Description automatically generated">
            <a:extLst>
              <a:ext uri="{FF2B5EF4-FFF2-40B4-BE49-F238E27FC236}">
                <a16:creationId xmlns:a16="http://schemas.microsoft.com/office/drawing/2014/main" id="{F5A1921B-4573-6589-A723-64F5E226EE02}"/>
              </a:ext>
            </a:extLst>
          </p:cNvPr>
          <p:cNvPicPr>
            <a:picLocks noChangeAspect="1"/>
          </p:cNvPicPr>
          <p:nvPr/>
        </p:nvPicPr>
        <p:blipFill>
          <a:blip r:embed="rId4"/>
          <a:stretch>
            <a:fillRect/>
          </a:stretch>
        </p:blipFill>
        <p:spPr>
          <a:xfrm>
            <a:off x="4702278" y="1121378"/>
            <a:ext cx="1737192" cy="435558"/>
          </a:xfrm>
          <a:prstGeom prst="rect">
            <a:avLst/>
          </a:prstGeom>
        </p:spPr>
      </p:pic>
      <p:pic>
        <p:nvPicPr>
          <p:cNvPr id="3" name="Picture 6">
            <a:extLst>
              <a:ext uri="{FF2B5EF4-FFF2-40B4-BE49-F238E27FC236}">
                <a16:creationId xmlns:a16="http://schemas.microsoft.com/office/drawing/2014/main" id="{436181F5-2464-D0B4-ABC0-69325B4D501F}"/>
              </a:ext>
            </a:extLst>
          </p:cNvPr>
          <p:cNvPicPr>
            <a:picLocks noChangeAspect="1"/>
          </p:cNvPicPr>
          <p:nvPr/>
        </p:nvPicPr>
        <p:blipFill>
          <a:blip r:embed="rId5"/>
          <a:stretch>
            <a:fillRect/>
          </a:stretch>
        </p:blipFill>
        <p:spPr>
          <a:xfrm>
            <a:off x="425386" y="1111357"/>
            <a:ext cx="3220369" cy="435160"/>
          </a:xfrm>
          <a:prstGeom prst="rect">
            <a:avLst/>
          </a:prstGeom>
        </p:spPr>
      </p:pic>
      <p:sp>
        <p:nvSpPr>
          <p:cNvPr id="4" name="Content Placeholder 5">
            <a:extLst>
              <a:ext uri="{FF2B5EF4-FFF2-40B4-BE49-F238E27FC236}">
                <a16:creationId xmlns:a16="http://schemas.microsoft.com/office/drawing/2014/main" id="{E9A7091C-0057-6091-1760-5F7DF64CC1E0}"/>
              </a:ext>
            </a:extLst>
          </p:cNvPr>
          <p:cNvSpPr txBox="1">
            <a:spLocks/>
          </p:cNvSpPr>
          <p:nvPr/>
        </p:nvSpPr>
        <p:spPr>
          <a:xfrm>
            <a:off x="4702088" y="1711778"/>
            <a:ext cx="3337072" cy="862812"/>
          </a:xfrm>
          <a:prstGeom prst="rect">
            <a:avLst/>
          </a:prstGeom>
        </p:spPr>
        <p:txBody>
          <a:bodyPr vert="horz" lIns="0" tIns="0" rIns="0" bIns="0" rtlCol="0" anchor="t">
            <a:normAutofit/>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r>
              <a:rPr lang="en-US" sz="1400"/>
              <a:t>Production use-case for </a:t>
            </a:r>
            <a:r>
              <a:rPr lang="en-US" sz="1400" err="1"/>
              <a:t>MaterialX</a:t>
            </a:r>
            <a:endParaRPr lang="en-US" sz="1400"/>
          </a:p>
          <a:p>
            <a:pPr marL="285750" indent="-285750"/>
            <a:r>
              <a:rPr lang="en-US" sz="1400"/>
              <a:t>Foster interoperability ecosystem</a:t>
            </a:r>
          </a:p>
        </p:txBody>
      </p:sp>
      <p:sp>
        <p:nvSpPr>
          <p:cNvPr id="10" name="Content Placeholder 5">
            <a:extLst>
              <a:ext uri="{FF2B5EF4-FFF2-40B4-BE49-F238E27FC236}">
                <a16:creationId xmlns:a16="http://schemas.microsoft.com/office/drawing/2014/main" id="{F477D895-D888-1516-E913-5D72D5AB1A8C}"/>
              </a:ext>
            </a:extLst>
          </p:cNvPr>
          <p:cNvSpPr txBox="1">
            <a:spLocks/>
          </p:cNvSpPr>
          <p:nvPr/>
        </p:nvSpPr>
        <p:spPr>
          <a:xfrm>
            <a:off x="417107" y="3635795"/>
            <a:ext cx="3283012" cy="1411143"/>
          </a:xfrm>
          <a:prstGeom prst="rect">
            <a:avLst/>
          </a:prstGeom>
        </p:spPr>
        <p:txBody>
          <a:bodyPr vert="horz" lIns="0" tIns="0" rIns="0" bIns="0" rtlCol="0" anchor="t">
            <a:normAutofit/>
          </a:bodyPr>
          <a:lstStyle>
            <a:lvl1pPr marL="228600" indent="-228600" algn="l" defTabSz="685800" rtl="0" eaLnBrk="1" latinLnBrk="0" hangingPunct="1">
              <a:lnSpc>
                <a:spcPct val="100000"/>
              </a:lnSpc>
              <a:spcBef>
                <a:spcPts val="2000"/>
              </a:spcBef>
              <a:buClr>
                <a:schemeClr val="tx2"/>
              </a:buClr>
              <a:buFont typeface="Wingdings 2" panose="05020102010507070707" pitchFamily="18" charset="2"/>
              <a:buChar char=""/>
              <a:defRPr sz="1600" kern="1200">
                <a:solidFill>
                  <a:schemeClr val="tx1"/>
                </a:solidFill>
                <a:latin typeface="+mn-lt"/>
                <a:ea typeface="+mn-ea"/>
                <a:cs typeface="+mn-cs"/>
              </a:defRPr>
            </a:lvl1pPr>
            <a:lvl2pPr marL="460375" indent="-231775" algn="l" defTabSz="685800" rtl="0" eaLnBrk="1" latinLnBrk="0" hangingPunct="1">
              <a:lnSpc>
                <a:spcPct val="100000"/>
              </a:lnSpc>
              <a:spcBef>
                <a:spcPts val="800"/>
              </a:spcBef>
              <a:buClr>
                <a:schemeClr val="tx2"/>
              </a:buClr>
              <a:buFont typeface="Courier New" panose="02070309020205020404" pitchFamily="49" charset="0"/>
              <a:buChar char="o"/>
              <a:defRPr sz="1400" kern="1200">
                <a:solidFill>
                  <a:schemeClr val="tx1"/>
                </a:solidFill>
                <a:latin typeface="+mn-lt"/>
                <a:ea typeface="+mn-ea"/>
                <a:cs typeface="+mn-cs"/>
              </a:defRPr>
            </a:lvl2pPr>
            <a:lvl3pPr marL="628650" indent="-171450" algn="l" defTabSz="6858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3pPr>
            <a:lvl4pPr marL="857250" indent="-171450" algn="l" defTabSz="685800" rtl="0" eaLnBrk="1" latinLnBrk="0" hangingPunct="1">
              <a:lnSpc>
                <a:spcPct val="100000"/>
              </a:lnSpc>
              <a:spcBef>
                <a:spcPts val="500"/>
              </a:spcBef>
              <a:buClr>
                <a:schemeClr val="tx2"/>
              </a:buClr>
              <a:buFont typeface="Arial" panose="020B0604020202020204" pitchFamily="34" charset="0"/>
              <a:buChar char="•"/>
              <a:defRPr sz="1100" kern="1200">
                <a:solidFill>
                  <a:schemeClr val="tx1"/>
                </a:solidFill>
                <a:latin typeface="+mn-lt"/>
                <a:ea typeface="+mn-ea"/>
                <a:cs typeface="+mn-cs"/>
              </a:defRPr>
            </a:lvl4pPr>
            <a:lvl5pPr marL="1085850" indent="-171450" algn="l" defTabSz="685800" rtl="0" eaLnBrk="1" latinLnBrk="0" hangingPunct="1">
              <a:lnSpc>
                <a:spcPct val="100000"/>
              </a:lnSpc>
              <a:spcBef>
                <a:spcPts val="400"/>
              </a:spcBef>
              <a:buClr>
                <a:schemeClr val="tx2"/>
              </a:buClr>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r>
              <a:rPr lang="en-US" sz="1400"/>
              <a:t>First-class content delivery format</a:t>
            </a:r>
          </a:p>
        </p:txBody>
      </p:sp>
      <p:pic>
        <p:nvPicPr>
          <p:cNvPr id="12" name="Picture 12" descr="Icon&#10;&#10;Description automatically generated">
            <a:extLst>
              <a:ext uri="{FF2B5EF4-FFF2-40B4-BE49-F238E27FC236}">
                <a16:creationId xmlns:a16="http://schemas.microsoft.com/office/drawing/2014/main" id="{2B47D6C1-85B6-3DF1-060D-0AFF9BDEB55D}"/>
              </a:ext>
            </a:extLst>
          </p:cNvPr>
          <p:cNvPicPr>
            <a:picLocks noChangeAspect="1"/>
          </p:cNvPicPr>
          <p:nvPr/>
        </p:nvPicPr>
        <p:blipFill>
          <a:blip r:embed="rId6"/>
          <a:stretch>
            <a:fillRect/>
          </a:stretch>
        </p:blipFill>
        <p:spPr>
          <a:xfrm>
            <a:off x="4578159" y="2753525"/>
            <a:ext cx="1515248" cy="1515248"/>
          </a:xfrm>
          <a:prstGeom prst="rect">
            <a:avLst/>
          </a:prstGeom>
        </p:spPr>
      </p:pic>
      <p:pic>
        <p:nvPicPr>
          <p:cNvPr id="13" name="Picture 13">
            <a:extLst>
              <a:ext uri="{FF2B5EF4-FFF2-40B4-BE49-F238E27FC236}">
                <a16:creationId xmlns:a16="http://schemas.microsoft.com/office/drawing/2014/main" id="{EBEBB8EE-207B-0A30-3159-0C8918C4F9F6}"/>
              </a:ext>
            </a:extLst>
          </p:cNvPr>
          <p:cNvPicPr>
            <a:picLocks noChangeAspect="1"/>
          </p:cNvPicPr>
          <p:nvPr/>
        </p:nvPicPr>
        <p:blipFill>
          <a:blip r:embed="rId7"/>
          <a:stretch>
            <a:fillRect/>
          </a:stretch>
        </p:blipFill>
        <p:spPr>
          <a:xfrm>
            <a:off x="5883341" y="2684018"/>
            <a:ext cx="1754660" cy="1754660"/>
          </a:xfrm>
          <a:prstGeom prst="rect">
            <a:avLst/>
          </a:prstGeom>
        </p:spPr>
      </p:pic>
      <p:pic>
        <p:nvPicPr>
          <p:cNvPr id="14" name="Picture 14" descr="A picture containing avocado, fruit, green, indoor&#10;&#10;Description automatically generated">
            <a:extLst>
              <a:ext uri="{FF2B5EF4-FFF2-40B4-BE49-F238E27FC236}">
                <a16:creationId xmlns:a16="http://schemas.microsoft.com/office/drawing/2014/main" id="{EE7EABB1-7B31-3F96-5B84-92CA5E8DBB80}"/>
              </a:ext>
            </a:extLst>
          </p:cNvPr>
          <p:cNvPicPr>
            <a:picLocks noChangeAspect="1"/>
          </p:cNvPicPr>
          <p:nvPr/>
        </p:nvPicPr>
        <p:blipFill>
          <a:blip r:embed="rId8"/>
          <a:stretch>
            <a:fillRect/>
          </a:stretch>
        </p:blipFill>
        <p:spPr>
          <a:xfrm>
            <a:off x="7196246" y="2869370"/>
            <a:ext cx="1515249" cy="1515249"/>
          </a:xfrm>
          <a:prstGeom prst="rect">
            <a:avLst/>
          </a:prstGeom>
        </p:spPr>
      </p:pic>
      <p:sp>
        <p:nvSpPr>
          <p:cNvPr id="2" name="TextBox 1">
            <a:extLst>
              <a:ext uri="{FF2B5EF4-FFF2-40B4-BE49-F238E27FC236}">
                <a16:creationId xmlns:a16="http://schemas.microsoft.com/office/drawing/2014/main" id="{8AEBBB66-B6A9-45A7-B47A-6BBCB75853C3}"/>
              </a:ext>
            </a:extLst>
          </p:cNvPr>
          <p:cNvSpPr txBox="1"/>
          <p:nvPr/>
        </p:nvSpPr>
        <p:spPr>
          <a:xfrm>
            <a:off x="5570167" y="4493711"/>
            <a:ext cx="1949252" cy="161583"/>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r>
              <a:rPr lang="en-US" sz="1050" i="1" err="1">
                <a:solidFill>
                  <a:schemeClr val="tx1">
                    <a:lumMod val="50000"/>
                    <a:lumOff val="50000"/>
                  </a:schemeClr>
                </a:solidFill>
              </a:rPr>
              <a:t>glTF</a:t>
            </a:r>
            <a:r>
              <a:rPr lang="en-US" sz="1050" i="1">
                <a:solidFill>
                  <a:schemeClr val="tx1">
                    <a:lumMod val="50000"/>
                    <a:lumOff val="50000"/>
                  </a:schemeClr>
                </a:solidFill>
              </a:rPr>
              <a:t> sample models, Khronos Group</a:t>
            </a:r>
            <a:endParaRPr lang="en-US" sz="1050">
              <a:solidFill>
                <a:schemeClr val="tx1">
                  <a:lumMod val="50000"/>
                  <a:lumOff val="50000"/>
                </a:schemeClr>
              </a:solidFill>
            </a:endParaRPr>
          </a:p>
        </p:txBody>
      </p:sp>
    </p:spTree>
    <p:extLst>
      <p:ext uri="{BB962C8B-B14F-4D97-AF65-F5344CB8AC3E}">
        <p14:creationId xmlns:p14="http://schemas.microsoft.com/office/powerpoint/2010/main" val="1402670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B2CC85E-0032-F9F5-503F-71A7D9241F02}"/>
              </a:ext>
            </a:extLst>
          </p:cNvPr>
          <p:cNvPicPr>
            <a:picLocks noChangeAspect="1"/>
          </p:cNvPicPr>
          <p:nvPr/>
        </p:nvPicPr>
        <p:blipFill rotWithShape="1">
          <a:blip r:embed="rId3"/>
          <a:srcRect l="17020" t="12345" r="10393" b="12400"/>
          <a:stretch/>
        </p:blipFill>
        <p:spPr>
          <a:xfrm>
            <a:off x="3804557" y="3477984"/>
            <a:ext cx="1534883" cy="1536482"/>
          </a:xfrm>
          <a:prstGeom prst="rect">
            <a:avLst/>
          </a:prstGeom>
        </p:spPr>
      </p:pic>
      <p:pic>
        <p:nvPicPr>
          <p:cNvPr id="3" name="Picture 3">
            <a:extLst>
              <a:ext uri="{FF2B5EF4-FFF2-40B4-BE49-F238E27FC236}">
                <a16:creationId xmlns:a16="http://schemas.microsoft.com/office/drawing/2014/main" id="{C072FBF7-130B-5635-B018-C94C2E3E493F}"/>
              </a:ext>
            </a:extLst>
          </p:cNvPr>
          <p:cNvPicPr>
            <a:picLocks noChangeAspect="1"/>
          </p:cNvPicPr>
          <p:nvPr/>
        </p:nvPicPr>
        <p:blipFill>
          <a:blip r:embed="rId4"/>
          <a:stretch>
            <a:fillRect/>
          </a:stretch>
        </p:blipFill>
        <p:spPr>
          <a:xfrm>
            <a:off x="6858000" y="3477984"/>
            <a:ext cx="1534886" cy="1534886"/>
          </a:xfrm>
          <a:prstGeom prst="rect">
            <a:avLst/>
          </a:prstGeom>
        </p:spPr>
      </p:pic>
      <p:pic>
        <p:nvPicPr>
          <p:cNvPr id="4" name="Picture 5">
            <a:extLst>
              <a:ext uri="{FF2B5EF4-FFF2-40B4-BE49-F238E27FC236}">
                <a16:creationId xmlns:a16="http://schemas.microsoft.com/office/drawing/2014/main" id="{C5AC5F75-4D10-BE3B-22D4-BD12F6A5BB75}"/>
              </a:ext>
            </a:extLst>
          </p:cNvPr>
          <p:cNvPicPr>
            <a:picLocks noChangeAspect="1"/>
          </p:cNvPicPr>
          <p:nvPr/>
        </p:nvPicPr>
        <p:blipFill>
          <a:blip r:embed="rId5"/>
          <a:stretch>
            <a:fillRect/>
          </a:stretch>
        </p:blipFill>
        <p:spPr>
          <a:xfrm>
            <a:off x="898072" y="3477985"/>
            <a:ext cx="1534887" cy="1534887"/>
          </a:xfrm>
          <a:prstGeom prst="rect">
            <a:avLst/>
          </a:prstGeom>
        </p:spPr>
      </p:pic>
      <p:sp>
        <p:nvSpPr>
          <p:cNvPr id="5" name="Title 4">
            <a:extLst>
              <a:ext uri="{FF2B5EF4-FFF2-40B4-BE49-F238E27FC236}">
                <a16:creationId xmlns:a16="http://schemas.microsoft.com/office/drawing/2014/main" id="{C7D6C0B1-804C-4A03-AB84-246C06F94174}"/>
              </a:ext>
            </a:extLst>
          </p:cNvPr>
          <p:cNvSpPr>
            <a:spLocks noGrp="1"/>
          </p:cNvSpPr>
          <p:nvPr>
            <p:ph type="title"/>
          </p:nvPr>
        </p:nvSpPr>
        <p:spPr>
          <a:xfrm>
            <a:off x="368490" y="365760"/>
            <a:ext cx="8407020" cy="398571"/>
          </a:xfrm>
        </p:spPr>
        <p:txBody>
          <a:bodyPr/>
          <a:lstStyle/>
          <a:p>
            <a:r>
              <a:rPr lang="en-US"/>
              <a:t>Implementation</a:t>
            </a:r>
          </a:p>
        </p:txBody>
      </p:sp>
      <p:pic>
        <p:nvPicPr>
          <p:cNvPr id="12" name="Picture 12" descr="Text&#10;&#10;Description automatically generated">
            <a:extLst>
              <a:ext uri="{FF2B5EF4-FFF2-40B4-BE49-F238E27FC236}">
                <a16:creationId xmlns:a16="http://schemas.microsoft.com/office/drawing/2014/main" id="{6F65B5AF-152A-C92B-F0DF-3AB6D07CA357}"/>
              </a:ext>
            </a:extLst>
          </p:cNvPr>
          <p:cNvPicPr>
            <a:picLocks noChangeAspect="1"/>
          </p:cNvPicPr>
          <p:nvPr/>
        </p:nvPicPr>
        <p:blipFill>
          <a:blip r:embed="rId6"/>
          <a:stretch>
            <a:fillRect/>
          </a:stretch>
        </p:blipFill>
        <p:spPr>
          <a:xfrm>
            <a:off x="412407" y="1293983"/>
            <a:ext cx="2503789" cy="21076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9" descr="Text&#10;&#10;Description automatically generated">
            <a:extLst>
              <a:ext uri="{FF2B5EF4-FFF2-40B4-BE49-F238E27FC236}">
                <a16:creationId xmlns:a16="http://schemas.microsoft.com/office/drawing/2014/main" id="{4DDCF9D0-6499-CFF8-98CC-29D3EEB71B05}"/>
              </a:ext>
            </a:extLst>
          </p:cNvPr>
          <p:cNvPicPr>
            <a:picLocks noChangeAspect="1"/>
          </p:cNvPicPr>
          <p:nvPr/>
        </p:nvPicPr>
        <p:blipFill>
          <a:blip r:embed="rId7"/>
          <a:stretch>
            <a:fillRect/>
          </a:stretch>
        </p:blipFill>
        <p:spPr>
          <a:xfrm>
            <a:off x="3354860" y="1293425"/>
            <a:ext cx="2426559" cy="2093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1" descr="Text&#10;&#10;Description automatically generated">
            <a:extLst>
              <a:ext uri="{FF2B5EF4-FFF2-40B4-BE49-F238E27FC236}">
                <a16:creationId xmlns:a16="http://schemas.microsoft.com/office/drawing/2014/main" id="{2EF4D40F-BC5E-8214-2D44-A0E2760F51D0}"/>
              </a:ext>
            </a:extLst>
          </p:cNvPr>
          <p:cNvPicPr>
            <a:picLocks noChangeAspect="1"/>
          </p:cNvPicPr>
          <p:nvPr/>
        </p:nvPicPr>
        <p:blipFill>
          <a:blip r:embed="rId8"/>
          <a:stretch>
            <a:fillRect/>
          </a:stretch>
        </p:blipFill>
        <p:spPr>
          <a:xfrm>
            <a:off x="6281866" y="1292853"/>
            <a:ext cx="2673694" cy="20944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2" name="Arrow: Right 21">
            <a:extLst>
              <a:ext uri="{FF2B5EF4-FFF2-40B4-BE49-F238E27FC236}">
                <a16:creationId xmlns:a16="http://schemas.microsoft.com/office/drawing/2014/main" id="{8C7CA789-4053-7C5E-074B-39052A3B2CCA}"/>
              </a:ext>
            </a:extLst>
          </p:cNvPr>
          <p:cNvSpPr/>
          <p:nvPr/>
        </p:nvSpPr>
        <p:spPr>
          <a:xfrm>
            <a:off x="2741177" y="2105468"/>
            <a:ext cx="978408" cy="484632"/>
          </a:xfrm>
          <a:prstGeom prst="rightArrow">
            <a:avLst/>
          </a:prstGeom>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100"/>
              <a:t>Translate</a:t>
            </a:r>
          </a:p>
        </p:txBody>
      </p:sp>
      <p:sp>
        <p:nvSpPr>
          <p:cNvPr id="23" name="Arrow: Right 22">
            <a:extLst>
              <a:ext uri="{FF2B5EF4-FFF2-40B4-BE49-F238E27FC236}">
                <a16:creationId xmlns:a16="http://schemas.microsoft.com/office/drawing/2014/main" id="{C8D0AC79-8A6D-842D-BE1C-4E9637CE62BD}"/>
              </a:ext>
            </a:extLst>
          </p:cNvPr>
          <p:cNvSpPr/>
          <p:nvPr/>
        </p:nvSpPr>
        <p:spPr>
          <a:xfrm>
            <a:off x="5642836" y="2105468"/>
            <a:ext cx="978408" cy="484632"/>
          </a:xfrm>
          <a:prstGeom prst="rightArrow">
            <a:avLst/>
          </a:prstGeom>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100"/>
              <a:t>Export</a:t>
            </a:r>
          </a:p>
        </p:txBody>
      </p:sp>
      <p:sp>
        <p:nvSpPr>
          <p:cNvPr id="24" name="Rectangle: Rounded Corners 23">
            <a:extLst>
              <a:ext uri="{FF2B5EF4-FFF2-40B4-BE49-F238E27FC236}">
                <a16:creationId xmlns:a16="http://schemas.microsoft.com/office/drawing/2014/main" id="{4F39B64D-8D64-61ED-D35E-0DBF326C28DA}"/>
              </a:ext>
            </a:extLst>
          </p:cNvPr>
          <p:cNvSpPr/>
          <p:nvPr/>
        </p:nvSpPr>
        <p:spPr>
          <a:xfrm>
            <a:off x="596986" y="913627"/>
            <a:ext cx="2142350" cy="304286"/>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a:t>Standard Surface *.</a:t>
            </a:r>
            <a:r>
              <a:rPr lang="en-US" sz="1400" err="1"/>
              <a:t>mtlx</a:t>
            </a:r>
            <a:endParaRPr lang="en-US" sz="1400"/>
          </a:p>
        </p:txBody>
      </p:sp>
      <p:sp>
        <p:nvSpPr>
          <p:cNvPr id="25" name="Rectangle: Rounded Corners 24">
            <a:extLst>
              <a:ext uri="{FF2B5EF4-FFF2-40B4-BE49-F238E27FC236}">
                <a16:creationId xmlns:a16="http://schemas.microsoft.com/office/drawing/2014/main" id="{F83F3F17-15ED-5734-E965-4B35DF508424}"/>
              </a:ext>
            </a:extLst>
          </p:cNvPr>
          <p:cNvSpPr/>
          <p:nvPr/>
        </p:nvSpPr>
        <p:spPr>
          <a:xfrm>
            <a:off x="3500823" y="913627"/>
            <a:ext cx="2142350" cy="304286"/>
          </a:xfrm>
          <a:prstGeom prst="roundRect">
            <a:avLst/>
          </a:prstGeom>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1400" err="1"/>
              <a:t>glTF</a:t>
            </a:r>
            <a:r>
              <a:rPr lang="en-US" sz="1400"/>
              <a:t> PBR *.</a:t>
            </a:r>
            <a:r>
              <a:rPr lang="en-US" sz="1400" err="1"/>
              <a:t>mtlx</a:t>
            </a:r>
            <a:endParaRPr lang="en-US" sz="1400"/>
          </a:p>
        </p:txBody>
      </p:sp>
      <p:sp>
        <p:nvSpPr>
          <p:cNvPr id="26" name="Rectangle: Rounded Corners 25">
            <a:extLst>
              <a:ext uri="{FF2B5EF4-FFF2-40B4-BE49-F238E27FC236}">
                <a16:creationId xmlns:a16="http://schemas.microsoft.com/office/drawing/2014/main" id="{941BFD3E-D9C1-D83B-EBF1-26ED6E96AB5C}"/>
              </a:ext>
            </a:extLst>
          </p:cNvPr>
          <p:cNvSpPr/>
          <p:nvPr/>
        </p:nvSpPr>
        <p:spPr>
          <a:xfrm>
            <a:off x="6551397" y="913627"/>
            <a:ext cx="2142350" cy="304286"/>
          </a:xfrm>
          <a:prstGeom prst="roundRect">
            <a:avLst/>
          </a:prstGeom>
          <a:ln/>
        </p:spPr>
        <p:style>
          <a:lnRef idx="0">
            <a:schemeClr val="accent2"/>
          </a:lnRef>
          <a:fillRef idx="3">
            <a:schemeClr val="accent2"/>
          </a:fillRef>
          <a:effectRef idx="3">
            <a:schemeClr val="accent2"/>
          </a:effectRef>
          <a:fontRef idx="minor">
            <a:schemeClr val="lt1"/>
          </a:fontRef>
        </p:style>
        <p:txBody>
          <a:bodyPr lIns="91440" tIns="45720" rIns="91440" bIns="45720" rtlCol="0" anchor="ctr"/>
          <a:lstStyle/>
          <a:p>
            <a:pPr algn="ctr"/>
            <a:r>
              <a:rPr lang="en-US" sz="1400" err="1"/>
              <a:t>glTF</a:t>
            </a:r>
            <a:r>
              <a:rPr lang="en-US" sz="1400"/>
              <a:t> PBR *.</a:t>
            </a:r>
            <a:r>
              <a:rPr lang="en-US" sz="1400" err="1"/>
              <a:t>gltf</a:t>
            </a:r>
          </a:p>
        </p:txBody>
      </p:sp>
      <p:sp>
        <p:nvSpPr>
          <p:cNvPr id="9" name="Rectangle: Rounded Corners 8">
            <a:extLst>
              <a:ext uri="{FF2B5EF4-FFF2-40B4-BE49-F238E27FC236}">
                <a16:creationId xmlns:a16="http://schemas.microsoft.com/office/drawing/2014/main" id="{893B87DB-F73E-3F27-FC5A-F1F298199905}"/>
              </a:ext>
            </a:extLst>
          </p:cNvPr>
          <p:cNvSpPr/>
          <p:nvPr/>
        </p:nvSpPr>
        <p:spPr>
          <a:xfrm>
            <a:off x="1314057" y="3318222"/>
            <a:ext cx="703024" cy="24895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a:t>Render</a:t>
            </a:r>
            <a:endParaRPr lang="en-US" sz="1100" err="1"/>
          </a:p>
        </p:txBody>
      </p:sp>
      <p:sp>
        <p:nvSpPr>
          <p:cNvPr id="10" name="Rectangle: Rounded Corners 9">
            <a:extLst>
              <a:ext uri="{FF2B5EF4-FFF2-40B4-BE49-F238E27FC236}">
                <a16:creationId xmlns:a16="http://schemas.microsoft.com/office/drawing/2014/main" id="{E8CAC4A7-C65E-D567-DF41-EEA69297A5F6}"/>
              </a:ext>
            </a:extLst>
          </p:cNvPr>
          <p:cNvSpPr/>
          <p:nvPr/>
        </p:nvSpPr>
        <p:spPr>
          <a:xfrm>
            <a:off x="4222444" y="3318222"/>
            <a:ext cx="703024" cy="24895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a:t>Render</a:t>
            </a:r>
            <a:endParaRPr lang="en-US" sz="1100" err="1"/>
          </a:p>
        </p:txBody>
      </p:sp>
      <p:sp>
        <p:nvSpPr>
          <p:cNvPr id="11" name="Rectangle: Rounded Corners 10">
            <a:extLst>
              <a:ext uri="{FF2B5EF4-FFF2-40B4-BE49-F238E27FC236}">
                <a16:creationId xmlns:a16="http://schemas.microsoft.com/office/drawing/2014/main" id="{5E5381FA-A426-0FA6-6F13-906CE1017E6D}"/>
              </a:ext>
            </a:extLst>
          </p:cNvPr>
          <p:cNvSpPr/>
          <p:nvPr/>
        </p:nvSpPr>
        <p:spPr>
          <a:xfrm>
            <a:off x="7271748" y="3318222"/>
            <a:ext cx="703024" cy="248956"/>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a:t>Render</a:t>
            </a:r>
            <a:endParaRPr lang="en-US" sz="1100" err="1"/>
          </a:p>
        </p:txBody>
      </p:sp>
    </p:spTree>
    <p:extLst>
      <p:ext uri="{BB962C8B-B14F-4D97-AF65-F5344CB8AC3E}">
        <p14:creationId xmlns:p14="http://schemas.microsoft.com/office/powerpoint/2010/main" val="78255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6C0B1-804C-4A03-AB84-246C06F94174}"/>
              </a:ext>
            </a:extLst>
          </p:cNvPr>
          <p:cNvSpPr>
            <a:spLocks noGrp="1"/>
          </p:cNvSpPr>
          <p:nvPr>
            <p:ph type="title"/>
          </p:nvPr>
        </p:nvSpPr>
        <p:spPr>
          <a:xfrm>
            <a:off x="368490" y="365760"/>
            <a:ext cx="8407020" cy="398571"/>
          </a:xfrm>
        </p:spPr>
        <p:txBody>
          <a:bodyPr/>
          <a:lstStyle/>
          <a:p>
            <a:r>
              <a:rPr lang="en-US"/>
              <a:t>Results</a:t>
            </a:r>
          </a:p>
        </p:txBody>
      </p:sp>
      <p:sp>
        <p:nvSpPr>
          <p:cNvPr id="6" name="Content Placeholder 5">
            <a:extLst>
              <a:ext uri="{FF2B5EF4-FFF2-40B4-BE49-F238E27FC236}">
                <a16:creationId xmlns:a16="http://schemas.microsoft.com/office/drawing/2014/main" id="{DE300B98-EBB0-4EB7-A802-2D99A78FEFB9}"/>
              </a:ext>
            </a:extLst>
          </p:cNvPr>
          <p:cNvSpPr>
            <a:spLocks noGrp="1"/>
          </p:cNvSpPr>
          <p:nvPr>
            <p:ph idx="1"/>
          </p:nvPr>
        </p:nvSpPr>
        <p:spPr>
          <a:xfrm>
            <a:off x="345321" y="671281"/>
            <a:ext cx="3913907" cy="4361317"/>
          </a:xfrm>
        </p:spPr>
        <p:txBody>
          <a:bodyPr vert="horz" lIns="0" tIns="0" rIns="0" bIns="0" rtlCol="0" anchor="t">
            <a:normAutofit/>
          </a:bodyPr>
          <a:lstStyle/>
          <a:p>
            <a:pPr marL="0" indent="0">
              <a:buNone/>
            </a:pPr>
            <a:endParaRPr lang="en-US"/>
          </a:p>
          <a:p>
            <a:r>
              <a:rPr lang="en-US">
                <a:ea typeface="+mn-lt"/>
                <a:cs typeface="+mn-lt"/>
              </a:rPr>
              <a:t>Maps core features</a:t>
            </a:r>
          </a:p>
          <a:p>
            <a:r>
              <a:rPr lang="en-US">
                <a:ea typeface="+mn-lt"/>
                <a:cs typeface="+mn-lt"/>
              </a:rPr>
              <a:t>Test set of 350+ materials</a:t>
            </a:r>
            <a:endParaRPr lang="en-US"/>
          </a:p>
          <a:p>
            <a:r>
              <a:rPr lang="en-US">
                <a:ea typeface="+mn-lt"/>
                <a:cs typeface="+mn-lt"/>
              </a:rPr>
              <a:t>Presented at ASWF Open Source Days</a:t>
            </a:r>
          </a:p>
          <a:p>
            <a:r>
              <a:rPr lang="en-US"/>
              <a:t>Reusable pipeline assets</a:t>
            </a:r>
          </a:p>
          <a:p>
            <a:r>
              <a:rPr lang="en-US"/>
              <a:t>Roadmap for Internal &amp; Open Source contribution</a:t>
            </a:r>
          </a:p>
          <a:p>
            <a:pPr marL="0" indent="0">
              <a:buNone/>
            </a:pPr>
            <a:endParaRPr lang="en-US"/>
          </a:p>
        </p:txBody>
      </p:sp>
      <p:pic>
        <p:nvPicPr>
          <p:cNvPr id="2" name="Picture 2" descr="A picture containing indoor, orange, potter&amp;#39;s wheel&#10;&#10;Description automatically generated">
            <a:extLst>
              <a:ext uri="{FF2B5EF4-FFF2-40B4-BE49-F238E27FC236}">
                <a16:creationId xmlns:a16="http://schemas.microsoft.com/office/drawing/2014/main" id="{BCDBED53-5593-83CB-137F-BCC30E25A49C}"/>
              </a:ext>
            </a:extLst>
          </p:cNvPr>
          <p:cNvPicPr>
            <a:picLocks noChangeAspect="1"/>
          </p:cNvPicPr>
          <p:nvPr/>
        </p:nvPicPr>
        <p:blipFill>
          <a:blip r:embed="rId3"/>
          <a:stretch>
            <a:fillRect/>
          </a:stretch>
        </p:blipFill>
        <p:spPr>
          <a:xfrm>
            <a:off x="4429685" y="386736"/>
            <a:ext cx="533970"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 name="Picture 6" descr="A picture containing text, indoor&#10;&#10;Description automatically generated">
            <a:extLst>
              <a:ext uri="{FF2B5EF4-FFF2-40B4-BE49-F238E27FC236}">
                <a16:creationId xmlns:a16="http://schemas.microsoft.com/office/drawing/2014/main" id="{DDEE590A-399B-7000-BF7A-CBD57F4F03C4}"/>
              </a:ext>
            </a:extLst>
          </p:cNvPr>
          <p:cNvPicPr>
            <a:picLocks noChangeAspect="1"/>
          </p:cNvPicPr>
          <p:nvPr/>
        </p:nvPicPr>
        <p:blipFill>
          <a:blip r:embed="rId4"/>
          <a:stretch>
            <a:fillRect/>
          </a:stretch>
        </p:blipFill>
        <p:spPr>
          <a:xfrm>
            <a:off x="4804850" y="386736"/>
            <a:ext cx="525048"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7" descr="A picture containing text, indoor&#10;&#10;Description automatically generated">
            <a:extLst>
              <a:ext uri="{FF2B5EF4-FFF2-40B4-BE49-F238E27FC236}">
                <a16:creationId xmlns:a16="http://schemas.microsoft.com/office/drawing/2014/main" id="{F4AF84E2-30E1-7E58-29F2-7FF5DA4B40AC}"/>
              </a:ext>
            </a:extLst>
          </p:cNvPr>
          <p:cNvPicPr>
            <a:picLocks noChangeAspect="1"/>
          </p:cNvPicPr>
          <p:nvPr/>
        </p:nvPicPr>
        <p:blipFill>
          <a:blip r:embed="rId5"/>
          <a:stretch>
            <a:fillRect/>
          </a:stretch>
        </p:blipFill>
        <p:spPr>
          <a:xfrm>
            <a:off x="5227239" y="386736"/>
            <a:ext cx="545242"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9" name="Picture 9" descr="A picture containing text, indoor&#10;&#10;Description automatically generated">
            <a:extLst>
              <a:ext uri="{FF2B5EF4-FFF2-40B4-BE49-F238E27FC236}">
                <a16:creationId xmlns:a16="http://schemas.microsoft.com/office/drawing/2014/main" id="{AF3C1060-9719-B520-117E-776C06C3D979}"/>
              </a:ext>
            </a:extLst>
          </p:cNvPr>
          <p:cNvPicPr>
            <a:picLocks noChangeAspect="1"/>
          </p:cNvPicPr>
          <p:nvPr/>
        </p:nvPicPr>
        <p:blipFill>
          <a:blip r:embed="rId6"/>
          <a:stretch>
            <a:fillRect/>
          </a:stretch>
        </p:blipFill>
        <p:spPr>
          <a:xfrm>
            <a:off x="5629428" y="386736"/>
            <a:ext cx="544054"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8" name="Picture 8" descr="A picture containing indoor&#10;&#10;Description automatically generated">
            <a:extLst>
              <a:ext uri="{FF2B5EF4-FFF2-40B4-BE49-F238E27FC236}">
                <a16:creationId xmlns:a16="http://schemas.microsoft.com/office/drawing/2014/main" id="{21C39689-4886-2008-A7A8-6D41D63EA817}"/>
              </a:ext>
            </a:extLst>
          </p:cNvPr>
          <p:cNvPicPr>
            <a:picLocks noChangeAspect="1"/>
          </p:cNvPicPr>
          <p:nvPr/>
        </p:nvPicPr>
        <p:blipFill>
          <a:blip r:embed="rId7"/>
          <a:stretch>
            <a:fillRect/>
          </a:stretch>
        </p:blipFill>
        <p:spPr>
          <a:xfrm>
            <a:off x="6039666" y="386736"/>
            <a:ext cx="526766"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Picture 11" descr="A picture containing indoor&#10;&#10;Description automatically generated">
            <a:extLst>
              <a:ext uri="{FF2B5EF4-FFF2-40B4-BE49-F238E27FC236}">
                <a16:creationId xmlns:a16="http://schemas.microsoft.com/office/drawing/2014/main" id="{BCA0D9D6-FA25-6AE2-45A9-F3336C58A332}"/>
              </a:ext>
            </a:extLst>
          </p:cNvPr>
          <p:cNvPicPr>
            <a:picLocks noChangeAspect="1"/>
          </p:cNvPicPr>
          <p:nvPr/>
        </p:nvPicPr>
        <p:blipFill>
          <a:blip r:embed="rId8"/>
          <a:stretch>
            <a:fillRect/>
          </a:stretch>
        </p:blipFill>
        <p:spPr>
          <a:xfrm>
            <a:off x="6432021" y="386736"/>
            <a:ext cx="529800"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10" descr="A picture containing text, indoor&#10;&#10;Description automatically generated">
            <a:extLst>
              <a:ext uri="{FF2B5EF4-FFF2-40B4-BE49-F238E27FC236}">
                <a16:creationId xmlns:a16="http://schemas.microsoft.com/office/drawing/2014/main" id="{F5026592-27B5-FD45-BF60-10D4370D742D}"/>
              </a:ext>
            </a:extLst>
          </p:cNvPr>
          <p:cNvPicPr>
            <a:picLocks noChangeAspect="1"/>
          </p:cNvPicPr>
          <p:nvPr/>
        </p:nvPicPr>
        <p:blipFill>
          <a:blip r:embed="rId9"/>
          <a:stretch>
            <a:fillRect/>
          </a:stretch>
        </p:blipFill>
        <p:spPr>
          <a:xfrm>
            <a:off x="6853814" y="386736"/>
            <a:ext cx="520297"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2" descr="A picture containing text, indoor&#10;&#10;Description automatically generated">
            <a:extLst>
              <a:ext uri="{FF2B5EF4-FFF2-40B4-BE49-F238E27FC236}">
                <a16:creationId xmlns:a16="http://schemas.microsoft.com/office/drawing/2014/main" id="{D26DC12E-A0DE-C9F0-44E1-09A7507E304C}"/>
              </a:ext>
            </a:extLst>
          </p:cNvPr>
          <p:cNvPicPr>
            <a:picLocks noChangeAspect="1"/>
          </p:cNvPicPr>
          <p:nvPr/>
        </p:nvPicPr>
        <p:blipFill>
          <a:blip r:embed="rId10"/>
          <a:stretch>
            <a:fillRect/>
          </a:stretch>
        </p:blipFill>
        <p:spPr>
          <a:xfrm>
            <a:off x="7266963" y="386736"/>
            <a:ext cx="528077"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Picture 13" descr="A picture containing indoor, potter&amp;#39;s wheel&#10;&#10;Description automatically generated">
            <a:extLst>
              <a:ext uri="{FF2B5EF4-FFF2-40B4-BE49-F238E27FC236}">
                <a16:creationId xmlns:a16="http://schemas.microsoft.com/office/drawing/2014/main" id="{20ABDAFA-C250-01B0-50B1-288794681F9C}"/>
              </a:ext>
            </a:extLst>
          </p:cNvPr>
          <p:cNvPicPr>
            <a:picLocks noChangeAspect="1"/>
          </p:cNvPicPr>
          <p:nvPr/>
        </p:nvPicPr>
        <p:blipFill>
          <a:blip r:embed="rId11"/>
          <a:stretch>
            <a:fillRect/>
          </a:stretch>
        </p:blipFill>
        <p:spPr>
          <a:xfrm>
            <a:off x="7669214" y="386736"/>
            <a:ext cx="526766" cy="436965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Picture 13" descr="A picture containing text, indoor, ceramic ware, porcelain&#10;&#10;Description automatically generated">
            <a:extLst>
              <a:ext uri="{FF2B5EF4-FFF2-40B4-BE49-F238E27FC236}">
                <a16:creationId xmlns:a16="http://schemas.microsoft.com/office/drawing/2014/main" id="{5EC40A89-69E9-237A-DE8B-19285C194A2A}"/>
              </a:ext>
            </a:extLst>
          </p:cNvPr>
          <p:cNvPicPr>
            <a:picLocks noChangeAspect="1"/>
          </p:cNvPicPr>
          <p:nvPr/>
        </p:nvPicPr>
        <p:blipFill>
          <a:blip r:embed="rId12"/>
          <a:stretch>
            <a:fillRect/>
          </a:stretch>
        </p:blipFill>
        <p:spPr>
          <a:xfrm>
            <a:off x="8084300" y="385081"/>
            <a:ext cx="547772" cy="438014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4" descr="A picture containing indoor, orange&#10;&#10;Description automatically generated">
            <a:extLst>
              <a:ext uri="{FF2B5EF4-FFF2-40B4-BE49-F238E27FC236}">
                <a16:creationId xmlns:a16="http://schemas.microsoft.com/office/drawing/2014/main" id="{762CAAB1-7E69-B91F-4C8F-131D5FCB9A8A}"/>
              </a:ext>
            </a:extLst>
          </p:cNvPr>
          <p:cNvPicPr>
            <a:picLocks noChangeAspect="1"/>
          </p:cNvPicPr>
          <p:nvPr/>
        </p:nvPicPr>
        <p:blipFill>
          <a:blip r:embed="rId13"/>
          <a:stretch>
            <a:fillRect/>
          </a:stretch>
        </p:blipFill>
        <p:spPr>
          <a:xfrm>
            <a:off x="8530098" y="371474"/>
            <a:ext cx="533838" cy="442776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904781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6C0B1-804C-4A03-AB84-246C06F94174}"/>
              </a:ext>
            </a:extLst>
          </p:cNvPr>
          <p:cNvSpPr>
            <a:spLocks noGrp="1"/>
          </p:cNvSpPr>
          <p:nvPr>
            <p:ph type="title"/>
          </p:nvPr>
        </p:nvSpPr>
        <p:spPr>
          <a:xfrm>
            <a:off x="368490" y="365760"/>
            <a:ext cx="8407020" cy="398571"/>
          </a:xfrm>
        </p:spPr>
        <p:txBody>
          <a:bodyPr/>
          <a:lstStyle/>
          <a:p>
            <a:r>
              <a:rPr lang="en-US"/>
              <a:t>Learnings and Takeaways</a:t>
            </a:r>
          </a:p>
        </p:txBody>
      </p:sp>
      <p:sp>
        <p:nvSpPr>
          <p:cNvPr id="6" name="Content Placeholder 5">
            <a:extLst>
              <a:ext uri="{FF2B5EF4-FFF2-40B4-BE49-F238E27FC236}">
                <a16:creationId xmlns:a16="http://schemas.microsoft.com/office/drawing/2014/main" id="{DE300B98-EBB0-4EB7-A802-2D99A78FEFB9}"/>
              </a:ext>
            </a:extLst>
          </p:cNvPr>
          <p:cNvSpPr>
            <a:spLocks noGrp="1"/>
          </p:cNvSpPr>
          <p:nvPr>
            <p:ph idx="1"/>
          </p:nvPr>
        </p:nvSpPr>
        <p:spPr>
          <a:xfrm>
            <a:off x="368490" y="1188720"/>
            <a:ext cx="8407020" cy="3589020"/>
          </a:xfrm>
        </p:spPr>
        <p:txBody>
          <a:bodyPr vert="horz" lIns="0" tIns="0" rIns="0" bIns="0" rtlCol="0" anchor="t">
            <a:normAutofit/>
          </a:bodyPr>
          <a:lstStyle/>
          <a:p>
            <a:pPr marL="285750" indent="-285750"/>
            <a:r>
              <a:rPr lang="en-US">
                <a:ea typeface="+mn-lt"/>
                <a:cs typeface="+mn-lt"/>
              </a:rPr>
              <a:t>Deep engagement with state-of-the-art</a:t>
            </a:r>
            <a:endParaRPr lang="en-US"/>
          </a:p>
          <a:p>
            <a:pPr marL="285750" indent="-285750"/>
            <a:r>
              <a:rPr lang="en-US">
                <a:ea typeface="+mn-lt"/>
                <a:cs typeface="+mn-lt"/>
              </a:rPr>
              <a:t>Collaborated with key contributors</a:t>
            </a:r>
          </a:p>
          <a:p>
            <a:pPr marL="285750" indent="-285750"/>
            <a:r>
              <a:rPr lang="en-US">
                <a:ea typeface="+mn-lt"/>
                <a:cs typeface="+mn-lt"/>
              </a:rPr>
              <a:t>Hands-on with many repositories</a:t>
            </a:r>
            <a:endParaRPr lang="en-US"/>
          </a:p>
          <a:p>
            <a:pPr marL="285750" indent="-285750"/>
            <a:r>
              <a:rPr lang="en-US"/>
              <a:t>Contributing to Autodesk products</a:t>
            </a:r>
          </a:p>
          <a:p>
            <a:pPr marL="0" indent="0">
              <a:buNone/>
            </a:pPr>
            <a:r>
              <a:rPr lang="en-US" sz="2800" b="1"/>
              <a:t>Thank You!</a:t>
            </a:r>
          </a:p>
          <a:p>
            <a:pPr marL="0" indent="0">
              <a:buNone/>
            </a:pPr>
            <a:r>
              <a:rPr lang="en-US"/>
              <a:t>Sankar Ganesh, Manager</a:t>
            </a:r>
          </a:p>
          <a:p>
            <a:pPr marL="0" indent="0">
              <a:buNone/>
            </a:pPr>
            <a:r>
              <a:rPr lang="en-US"/>
              <a:t>Nicolas Savva, Mentor</a:t>
            </a:r>
          </a:p>
        </p:txBody>
      </p:sp>
      <p:pic>
        <p:nvPicPr>
          <p:cNvPr id="9" name="Picture 9" descr="A picture containing outdoor, purple, car&#10;&#10;Description automatically generated">
            <a:extLst>
              <a:ext uri="{FF2B5EF4-FFF2-40B4-BE49-F238E27FC236}">
                <a16:creationId xmlns:a16="http://schemas.microsoft.com/office/drawing/2014/main" id="{3129549C-CBA8-E01F-F55E-AD2938C5814D}"/>
              </a:ext>
            </a:extLst>
          </p:cNvPr>
          <p:cNvPicPr>
            <a:picLocks noChangeAspect="1"/>
          </p:cNvPicPr>
          <p:nvPr/>
        </p:nvPicPr>
        <p:blipFill>
          <a:blip r:embed="rId3"/>
          <a:stretch>
            <a:fillRect/>
          </a:stretch>
        </p:blipFill>
        <p:spPr>
          <a:xfrm>
            <a:off x="6940379" y="1202209"/>
            <a:ext cx="1418453" cy="1418453"/>
          </a:xfrm>
          <a:prstGeom prst="rect">
            <a:avLst/>
          </a:prstGeom>
        </p:spPr>
      </p:pic>
      <p:pic>
        <p:nvPicPr>
          <p:cNvPr id="10" name="Picture 10">
            <a:extLst>
              <a:ext uri="{FF2B5EF4-FFF2-40B4-BE49-F238E27FC236}">
                <a16:creationId xmlns:a16="http://schemas.microsoft.com/office/drawing/2014/main" id="{3569B03E-EF88-A09D-D326-8A7AE5B80CC1}"/>
              </a:ext>
            </a:extLst>
          </p:cNvPr>
          <p:cNvPicPr>
            <a:picLocks noChangeAspect="1"/>
          </p:cNvPicPr>
          <p:nvPr/>
        </p:nvPicPr>
        <p:blipFill>
          <a:blip r:embed="rId4"/>
          <a:stretch>
            <a:fillRect/>
          </a:stretch>
        </p:blipFill>
        <p:spPr>
          <a:xfrm>
            <a:off x="5527075" y="1202209"/>
            <a:ext cx="1418453" cy="1418453"/>
          </a:xfrm>
          <a:prstGeom prst="rect">
            <a:avLst/>
          </a:prstGeom>
        </p:spPr>
      </p:pic>
      <p:sp>
        <p:nvSpPr>
          <p:cNvPr id="12" name="TextBox 11">
            <a:extLst>
              <a:ext uri="{FF2B5EF4-FFF2-40B4-BE49-F238E27FC236}">
                <a16:creationId xmlns:a16="http://schemas.microsoft.com/office/drawing/2014/main" id="{B96096DC-1450-324F-BCBB-9A43E32373FE}"/>
              </a:ext>
            </a:extLst>
          </p:cNvPr>
          <p:cNvSpPr txBox="1"/>
          <p:nvPr/>
        </p:nvSpPr>
        <p:spPr>
          <a:xfrm>
            <a:off x="5917701" y="2625191"/>
            <a:ext cx="2203999"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00" i="1">
                <a:solidFill>
                  <a:schemeClr val="tx1">
                    <a:lumMod val="50000"/>
                    <a:lumOff val="50000"/>
                  </a:schemeClr>
                </a:solidFill>
              </a:rPr>
              <a:t>Standard Surface "Thin Film", Autodesk</a:t>
            </a:r>
            <a:endParaRPr lang="en-US" sz="900">
              <a:solidFill>
                <a:schemeClr val="tx1">
                  <a:lumMod val="50000"/>
                  <a:lumOff val="50000"/>
                </a:schemeClr>
              </a:solidFill>
            </a:endParaRPr>
          </a:p>
        </p:txBody>
      </p:sp>
      <p:pic>
        <p:nvPicPr>
          <p:cNvPr id="13" name="Picture 13">
            <a:extLst>
              <a:ext uri="{FF2B5EF4-FFF2-40B4-BE49-F238E27FC236}">
                <a16:creationId xmlns:a16="http://schemas.microsoft.com/office/drawing/2014/main" id="{6A37B355-39ED-DF72-9F52-E6EC8296F9A3}"/>
              </a:ext>
            </a:extLst>
          </p:cNvPr>
          <p:cNvPicPr>
            <a:picLocks noChangeAspect="1"/>
          </p:cNvPicPr>
          <p:nvPr/>
        </p:nvPicPr>
        <p:blipFill>
          <a:blip r:embed="rId5"/>
          <a:stretch>
            <a:fillRect/>
          </a:stretch>
        </p:blipFill>
        <p:spPr>
          <a:xfrm>
            <a:off x="5525014" y="2842826"/>
            <a:ext cx="2820431" cy="1604834"/>
          </a:xfrm>
          <a:prstGeom prst="rect">
            <a:avLst/>
          </a:prstGeom>
        </p:spPr>
      </p:pic>
      <p:sp>
        <p:nvSpPr>
          <p:cNvPr id="15" name="TextBox 14">
            <a:extLst>
              <a:ext uri="{FF2B5EF4-FFF2-40B4-BE49-F238E27FC236}">
                <a16:creationId xmlns:a16="http://schemas.microsoft.com/office/drawing/2014/main" id="{C94DB380-B2D9-5EBD-24F8-F3A3242E5758}"/>
              </a:ext>
            </a:extLst>
          </p:cNvPr>
          <p:cNvSpPr txBox="1"/>
          <p:nvPr/>
        </p:nvSpPr>
        <p:spPr>
          <a:xfrm>
            <a:off x="5647398" y="4447371"/>
            <a:ext cx="3337069" cy="1384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900" i="1">
                <a:solidFill>
                  <a:schemeClr val="tx1">
                    <a:lumMod val="50000"/>
                    <a:lumOff val="50000"/>
                  </a:schemeClr>
                </a:solidFill>
              </a:rPr>
              <a:t>Standard Surface Diffuse Transmission, Autodesk</a:t>
            </a:r>
            <a:endParaRPr lang="en-US" sz="900">
              <a:solidFill>
                <a:schemeClr val="tx1">
                  <a:lumMod val="50000"/>
                  <a:lumOff val="50000"/>
                </a:schemeClr>
              </a:solidFill>
            </a:endParaRPr>
          </a:p>
        </p:txBody>
      </p:sp>
    </p:spTree>
    <p:extLst>
      <p:ext uri="{BB962C8B-B14F-4D97-AF65-F5344CB8AC3E}">
        <p14:creationId xmlns:p14="http://schemas.microsoft.com/office/powerpoint/2010/main" val="4292812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Autodesk Theme">
  <a:themeElements>
    <a:clrScheme name="Custom 8">
      <a:dk1>
        <a:srgbClr val="000000"/>
      </a:dk1>
      <a:lt1>
        <a:srgbClr val="FFFFFF"/>
      </a:lt1>
      <a:dk2>
        <a:srgbClr val="666666"/>
      </a:dk2>
      <a:lt2>
        <a:srgbClr val="CCCCCC"/>
      </a:lt2>
      <a:accent1>
        <a:srgbClr val="2BC275"/>
      </a:accent1>
      <a:accent2>
        <a:srgbClr val="5F60FF"/>
      </a:accent2>
      <a:accent3>
        <a:srgbClr val="D74E26"/>
      </a:accent3>
      <a:accent4>
        <a:srgbClr val="FFC31A"/>
      </a:accent4>
      <a:accent5>
        <a:srgbClr val="37A5CC"/>
      </a:accent5>
      <a:accent6>
        <a:srgbClr val="E51050"/>
      </a:accent6>
      <a:hlink>
        <a:srgbClr val="000000"/>
      </a:hlink>
      <a:folHlink>
        <a:srgbClr val="666666"/>
      </a:folHlink>
    </a:clrScheme>
    <a:fontScheme name="Custom 7">
      <a:majorFont>
        <a:latin typeface="Artifakt LegendOfc"/>
        <a:ea typeface=""/>
        <a:cs typeface=""/>
      </a:majorFont>
      <a:minorFont>
        <a:latin typeface="Artifakt ElementOf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600" dirty="0" err="1" smtClean="0"/>
        </a:defPPr>
      </a:lstStyle>
    </a:txDef>
  </a:objectDefaults>
  <a:extraClrSchemeLst/>
  <a:extLst>
    <a:ext uri="{05A4C25C-085E-4340-85A3-A5531E510DB2}">
      <thm15:themeFamily xmlns:thm15="http://schemas.microsoft.com/office/thememl/2012/main" name="2021-corporate-PPT-template-artifakt.potx" id="{569CB48D-9A9B-42AD-8668-BFE7FEFF1707}" vid="{44480EF0-A0E3-40BF-9317-C8AA1A6C6B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C530340EB4E846B013191FCA1603A7" ma:contentTypeVersion="13" ma:contentTypeDescription="Create a new document." ma:contentTypeScope="" ma:versionID="12007d57ef6c10be8a8e30da349d2e78">
  <xsd:schema xmlns:xsd="http://www.w3.org/2001/XMLSchema" xmlns:xs="http://www.w3.org/2001/XMLSchema" xmlns:p="http://schemas.microsoft.com/office/2006/metadata/properties" xmlns:ns2="90fc4bc5-d201-421a-a9ff-a945f5919750" xmlns:ns3="58f75599-a1d8-4720-869e-068c01cca2a1" targetNamespace="http://schemas.microsoft.com/office/2006/metadata/properties" ma:root="true" ma:fieldsID="58548845f8c9f1e6c0ca7c74e3c82e8b" ns2:_="" ns3:_="">
    <xsd:import namespace="90fc4bc5-d201-421a-a9ff-a945f5919750"/>
    <xsd:import namespace="58f75599-a1d8-4720-869e-068c01cca2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c4bc5-d201-421a-a9ff-a945f59197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8f75599-a1d8-4720-869e-068c01cca2a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DF93B8-F028-4061-B309-0FACED06A4E1}">
  <ds:schemaRefs>
    <ds:schemaRef ds:uri="06fa9243-f6f6-4c83-8c18-4e880acd4ff6"/>
    <ds:schemaRef ds:uri="d62b6ecb-acff-4b24-a527-ff2b271ebe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5E74987-E5FC-4851-84D4-ADC002EEED36}">
  <ds:schemaRefs>
    <ds:schemaRef ds:uri="http://schemas.microsoft.com/sharepoint/v3/contenttype/forms"/>
  </ds:schemaRefs>
</ds:datastoreItem>
</file>

<file path=customXml/itemProps3.xml><?xml version="1.0" encoding="utf-8"?>
<ds:datastoreItem xmlns:ds="http://schemas.openxmlformats.org/officeDocument/2006/customXml" ds:itemID="{073D6BD6-DD74-486A-BDB3-B340777D5365}">
  <ds:schemaRefs>
    <ds:schemaRef ds:uri="58f75599-a1d8-4720-869e-068c01cca2a1"/>
    <ds:schemaRef ds:uri="90fc4bc5-d201-421a-a9ff-a945f591975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2021-corporate-PPT-template-artifakt</Template>
  <TotalTime>1524</TotalTime>
  <Words>988</Words>
  <Application>Microsoft Macintosh PowerPoint</Application>
  <PresentationFormat>On-screen Show (16:9)</PresentationFormat>
  <Paragraphs>126</Paragraphs>
  <Slides>7</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Artifakt ElementOfc</vt:lpstr>
      <vt:lpstr>Artifakt LegendOfc</vt:lpstr>
      <vt:lpstr>Calibri</vt:lpstr>
      <vt:lpstr>Courier New</vt:lpstr>
      <vt:lpstr>Wingdings 2</vt:lpstr>
      <vt:lpstr>Autodesk Theme</vt:lpstr>
      <vt:lpstr>MaterialX: Standard Surface to glTF Export Workflow</vt:lpstr>
      <vt:lpstr>Agenda</vt:lpstr>
      <vt:lpstr>Problem Overview</vt:lpstr>
      <vt:lpstr>Stakeholders &amp; Impact</vt:lpstr>
      <vt:lpstr>Implementation</vt:lpstr>
      <vt:lpstr>Results</vt:lpstr>
      <vt:lpstr>Learnings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dc:creator>
  <cp:lastModifiedBy>Christian Robles</cp:lastModifiedBy>
  <cp:revision>165</cp:revision>
  <dcterms:created xsi:type="dcterms:W3CDTF">2022-08-02T17:06:04Z</dcterms:created>
  <dcterms:modified xsi:type="dcterms:W3CDTF">2022-08-12T22:16:43Z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0x010100EBC530340EB4E846B013191FCA1603A7</vt:lpwstr>
  </property>
</Properties>
</file>